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72" r:id="rId2"/>
    <p:sldId id="274" r:id="rId3"/>
    <p:sldId id="270" r:id="rId4"/>
    <p:sldId id="273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57" userDrawn="1">
          <p15:clr>
            <a:srgbClr val="A4A3A4"/>
          </p15:clr>
        </p15:guide>
        <p15:guide id="2" pos="7423" userDrawn="1">
          <p15:clr>
            <a:srgbClr val="A4A3A4"/>
          </p15:clr>
        </p15:guide>
        <p15:guide id="4" orient="horz" pos="4156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orient="horz" pos="3725" userDrawn="1">
          <p15:clr>
            <a:srgbClr val="A4A3A4"/>
          </p15:clr>
        </p15:guide>
        <p15:guide id="7" pos="5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F0F5EE"/>
    <a:srgbClr val="A2D2BD"/>
    <a:srgbClr val="F1F5EE"/>
    <a:srgbClr val="D1E8DE"/>
    <a:srgbClr val="A2D1BD"/>
    <a:srgbClr val="DEEADE"/>
    <a:srgbClr val="1A763C"/>
    <a:srgbClr val="F4F5F0"/>
    <a:srgbClr val="F0F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/>
    <p:restoredTop sz="95014"/>
  </p:normalViewPr>
  <p:slideViewPr>
    <p:cSldViewPr snapToGrid="0">
      <p:cViewPr varScale="1">
        <p:scale>
          <a:sx n="153" d="100"/>
          <a:sy n="153" d="100"/>
        </p:scale>
        <p:origin x="716" y="84"/>
      </p:cViewPr>
      <p:guideLst>
        <p:guide pos="257"/>
        <p:guide pos="7423"/>
        <p:guide orient="horz" pos="4156"/>
        <p:guide orient="horz" pos="3952"/>
        <p:guide orient="horz" pos="3725"/>
        <p:guide pos="5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0762E-AE41-0845-8A7E-B2E1AA1B20FB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26FB6-D84C-7F48-9C1D-B40277CBD625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25689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26FB6-D84C-7F48-9C1D-B40277CBD625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698885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BC817-4A5F-F6A1-534C-85CC50B01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DDC6999-A04F-559D-D219-920F1E393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E734943-A665-14E2-F5B1-DBAECF454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A2C78B-5200-4DDF-1387-6DC219970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26FB6-D84C-7F48-9C1D-B40277CBD625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2033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4FBD0-0753-F999-1A7B-9DF37B111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4D48A4-7A98-D34E-891E-3C9756B6F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617E4F5-F0A7-C5B8-BFD6-FBDAB1278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79874D-5DFC-C472-E603-86E474F54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26FB6-D84C-7F48-9C1D-B40277CBD625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1445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8927A-CAD2-365C-40FD-2D69E934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8FB8D43-ACC3-07FA-81B3-A62401D40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FB2E3A8-F51E-6971-E007-86BBC4DB7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401D58-89F7-454E-129A-56889A730D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26FB6-D84C-7F48-9C1D-B40277CBD625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33796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029AB3-5DB7-C990-8756-866C712C2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2063279-4752-7F67-EA8D-C84B2BE24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D463A8-DA2F-D4BD-95AE-99164091B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7FF773-6EE2-B0DD-BE27-7F71C9C0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3BE68D-A8C6-B8B7-BECB-C9D3119B2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0768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FFC9A6-BD1E-5F30-80DE-3483FA4C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A062101-5DFE-D5B4-41D6-99F65C70F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31CBC3-A573-F1C0-4E9C-8BD1F600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401638D-50BA-4ECA-8B38-EAE9985A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615D4CD-3FCA-C9F3-7543-494BA1182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85714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A564F7-E641-0075-0650-93625D3F6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D659B64-78D0-27DD-EC5A-776D1147E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9FF640-9BC3-207A-4E3E-CCF9BE512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4EAC62-8338-D54C-1316-6ED0CA232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E737C8-0286-710D-8DF1-5254CC8EA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3668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3C018C-4CAC-7979-3F83-95E682EE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ED49D51-D214-D096-E92D-B9A168068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B6110FE-F18A-3B14-C91E-ADD53AB51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DE80394-8567-0976-0646-E6F437F68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F0658B-4E5D-DE6C-A5F2-2F6DEFB59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B87A522-7A53-AAFC-D157-3EC07B0E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84237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C48928-8214-D11E-6AD5-183CC7E8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AF6ED6C-1950-B46B-E2A0-393F50E97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5B6A81-1BF2-71BD-3E7C-25CF00A95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AFABF51-2FA4-E1FF-6C28-8474945E8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F7853C5-8C59-BB87-E19C-6C7A11E54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5AE2C2C-9B71-EFF7-2485-087DD5F3A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075A901-0C12-8633-6D0A-B0C52ADFD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58E568B-01AD-63A4-3CB1-7EE07C598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535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E855ED-C2DC-1447-4EFA-AEB1B541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230B236-24CC-5E28-8366-F87B45B92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474FEFF-D675-596E-D210-219055F86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D78099-2E46-4DEC-0678-B8C32E93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5703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D67E043-C075-DAF3-943A-785FEBB3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69D32E3-495F-DA8C-E6E9-18B733BEB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50DC00-19E1-E958-20DD-6604CE5B6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5587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0441F8-FB4E-BC4B-38CD-550D47278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9AD9AF2-6565-9208-84BC-0A17CF258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7202E78-9B71-A412-9B8C-34568AB58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809155D-278A-DD2F-54C5-A65CE3710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5090503-14E2-196D-D90D-4EED92D1C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072615-1F35-B723-B4CF-F6C89CEC6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3559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7380DD-70DF-BEEA-AF91-492BD20A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9F4BCE6-D8CA-B1FC-98F4-64EDD86C6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525880-3805-C4DB-0342-9F307A22B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BF0F10D-39B0-9C2E-7290-AC3AAA3B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F1F99BF-B937-7660-475C-D8EB1B6BE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F753147-31E9-E13D-FEC5-450F2E6CA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0799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3EDEEF-54D8-1F58-08FC-8287E3041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DF5B3CD-9DA3-136F-5380-FAA609075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84F0CF-A1FB-ABA0-0567-E696FBCE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7FCCB4-A1AF-7A5E-CF75-28FDA69E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CEA420-3F70-078F-9683-3F242A090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2880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C36836A-D51B-65E7-B6E2-CB700A8F74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CDCB105-E128-2024-5A58-845C61A81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807C03-78F7-0E82-1C94-2030005A5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9E4544E-B0F2-2E04-67A4-EAF10B93E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594456-3625-40C1-4E3C-3D2C3BD8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2350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A370FDA-B57F-944B-61D1-4B01A05E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28C9D7-C9F2-1BEE-76BD-E2D014D46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BC4E54-6B3E-A706-3009-1C29C85EEB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306F2C-D615-0B46-BD1F-F65DD2F1762D}" type="datetimeFigureOut">
              <a:rPr kumimoji="1" lang="ko-KR" altLang="en-US" smtClean="0"/>
              <a:t>2026-09-03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A3B93A-BC4B-B3FC-9DBD-8897443DBA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BFB1C1-1945-CE33-E9CE-88C9B95822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12E4BB-5481-A346-B913-3DE475A5E6A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8680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21FF4-0C4E-EB37-0CAF-B97DDECBE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A802C3CB-8B09-7BE1-1823-DDDDF9C82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4"/>
            <a:ext cx="12192000" cy="6854353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2443A7CC-B5A9-636F-FF62-72A8D0DB8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943" y="1607179"/>
            <a:ext cx="5337310" cy="1006429"/>
          </a:xfrm>
        </p:spPr>
        <p:txBody>
          <a:bodyPr wrap="square">
            <a:spAutoFit/>
          </a:bodyPr>
          <a:lstStyle/>
          <a:p>
            <a:pPr algn="l"/>
            <a:r>
              <a:rPr kumimoji="1" lang="ko-KR" altLang="en-US" sz="6600" b="1" spc="-300" dirty="0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중증 당뇨병     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940A545-AC7A-F02B-04AB-BAED4B2B4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708" y="2664748"/>
            <a:ext cx="5197117" cy="45897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altLang="ko-KR" sz="3500" b="1" dirty="0">
                <a:solidFill>
                  <a:srgbClr val="1B763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Severe Diabetes Mellitus</a:t>
            </a:r>
          </a:p>
          <a:p>
            <a:endParaRPr kumimoji="1" lang="ko-KR" altLang="en-US" sz="2800" b="1" dirty="0">
              <a:solidFill>
                <a:srgbClr val="1B763C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22EAA42-51A0-E983-0357-55B40FDC4C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708" y="4755150"/>
            <a:ext cx="1246672" cy="706447"/>
          </a:xfrm>
          <a:prstGeom prst="rect">
            <a:avLst/>
          </a:prstGeom>
        </p:spPr>
      </p:pic>
      <p:sp>
        <p:nvSpPr>
          <p:cNvPr id="12" name="제목 1">
            <a:extLst>
              <a:ext uri="{FF2B5EF4-FFF2-40B4-BE49-F238E27FC236}">
                <a16:creationId xmlns:a16="http://schemas.microsoft.com/office/drawing/2014/main" id="{20F4E7C7-FC05-25E1-5F44-90E163676F5B}"/>
              </a:ext>
            </a:extLst>
          </p:cNvPr>
          <p:cNvSpPr txBox="1">
            <a:spLocks/>
          </p:cNvSpPr>
          <p:nvPr/>
        </p:nvSpPr>
        <p:spPr>
          <a:xfrm>
            <a:off x="2275014" y="4909189"/>
            <a:ext cx="4395950" cy="34163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ko-KR" altLang="en-US" sz="1800" b="1" kern="1500" spc="-80" dirty="0" err="1">
                <a:solidFill>
                  <a:srgbClr val="1A753B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대한당뇨병학회</a:t>
            </a:r>
            <a:r>
              <a:rPr kumimoji="1" lang="ko-KR" altLang="en-US" sz="1800" b="1" kern="1500" spc="-80" dirty="0">
                <a:solidFill>
                  <a:srgbClr val="1A753B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</a:t>
            </a:r>
            <a:r>
              <a:rPr kumimoji="1" lang="en-US" altLang="ko-KR" sz="1800" b="1" kern="1500" spc="-80" dirty="0">
                <a:solidFill>
                  <a:srgbClr val="1A753B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|</a:t>
            </a:r>
            <a:r>
              <a:rPr kumimoji="1" lang="ko-KR" altLang="en-US" sz="1800" b="1" kern="1500" spc="-80" dirty="0">
                <a:solidFill>
                  <a:srgbClr val="1A753B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 당뇨병특성화</a:t>
            </a:r>
            <a:r>
              <a:rPr kumimoji="1" lang="en-US" altLang="ko-KR" sz="1800" b="1" kern="1500" spc="-80" dirty="0">
                <a:solidFill>
                  <a:srgbClr val="1A753B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TF</a:t>
            </a:r>
            <a:endParaRPr kumimoji="1" lang="ko-KR" altLang="en-US" sz="1800" b="1" kern="1500" spc="-80" dirty="0">
              <a:solidFill>
                <a:srgbClr val="1A753B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076298-F96D-0B3F-9061-2AA9856026D0}"/>
              </a:ext>
            </a:extLst>
          </p:cNvPr>
          <p:cNvSpPr txBox="1"/>
          <p:nvPr/>
        </p:nvSpPr>
        <p:spPr>
          <a:xfrm>
            <a:off x="946835" y="88299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000" u="none" strike="noStrike" kern="1200" cap="none" spc="0" normalizeH="0" baseline="0" noProof="0" dirty="0">
                <a:ln>
                  <a:noFill/>
                </a:ln>
                <a:solidFill>
                  <a:srgbClr val="1B763C"/>
                </a:solidFill>
                <a:effectLst/>
                <a:uLnTx/>
                <a:uFillTx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KEY SUMMARY</a:t>
            </a:r>
            <a:endParaRPr kumimoji="1" lang="ko-KR" altLang="en-US" sz="2000" u="none" strike="noStrike" kern="1200" cap="none" spc="0" normalizeH="0" baseline="0" noProof="0" dirty="0">
              <a:ln>
                <a:noFill/>
              </a:ln>
              <a:solidFill>
                <a:srgbClr val="1B763C"/>
              </a:solidFill>
              <a:effectLst/>
              <a:uLnTx/>
              <a:uFillTx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CC2752-0969-05AE-6F66-C7A509BED77B}"/>
              </a:ext>
            </a:extLst>
          </p:cNvPr>
          <p:cNvSpPr txBox="1"/>
          <p:nvPr/>
        </p:nvSpPr>
        <p:spPr>
          <a:xfrm>
            <a:off x="-666572" y="18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9135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BE95-134E-D303-D4DC-3C17F7A2B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D25CC3F1-2464-D584-17F2-2641977D48FF}"/>
              </a:ext>
            </a:extLst>
          </p:cNvPr>
          <p:cNvSpPr/>
          <p:nvPr/>
        </p:nvSpPr>
        <p:spPr>
          <a:xfrm>
            <a:off x="573028" y="5919190"/>
            <a:ext cx="6106629" cy="395571"/>
          </a:xfrm>
          <a:prstGeom prst="roundRect">
            <a:avLst>
              <a:gd name="adj" fmla="val 0"/>
            </a:avLst>
          </a:prstGeom>
          <a:solidFill>
            <a:srgbClr val="F0F4EE"/>
          </a:solidFill>
          <a:ln w="2540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1632DC1-2E61-B083-9F1D-0DFCEFF9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"/>
            <a:ext cx="12192000" cy="986940"/>
          </a:xfrm>
          <a:prstGeom prst="rect">
            <a:avLst/>
          </a:prstGeom>
        </p:spPr>
      </p:pic>
      <p:sp>
        <p:nvSpPr>
          <p:cNvPr id="15" name="제목 1">
            <a:extLst>
              <a:ext uri="{FF2B5EF4-FFF2-40B4-BE49-F238E27FC236}">
                <a16:creationId xmlns:a16="http://schemas.microsoft.com/office/drawing/2014/main" id="{8E353A9D-44B8-EF14-505E-F09F5B4FE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878" y="290955"/>
            <a:ext cx="8469604" cy="452432"/>
          </a:xfrm>
        </p:spPr>
        <p:txBody>
          <a:bodyPr wrap="square">
            <a:spAutoFit/>
          </a:bodyPr>
          <a:lstStyle/>
          <a:p>
            <a:pPr algn="l"/>
            <a:r>
              <a:rPr kumimoji="1" lang="ko-KR" altLang="en-US" sz="2600" b="1" spc="-150" dirty="0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당뇨병의</a:t>
            </a:r>
            <a:r>
              <a:rPr kumimoji="1" lang="ko-KR" altLang="en-US" sz="2600" b="1" spc="-100" dirty="0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en-US" altLang="ko-KR" sz="2600" b="1" dirty="0">
                <a:solidFill>
                  <a:srgbClr val="1B763C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Grade-Stage Classification</a:t>
            </a:r>
            <a:endParaRPr kumimoji="1" lang="ko-KR" altLang="en-US" sz="2600" b="1" dirty="0">
              <a:solidFill>
                <a:srgbClr val="1B763C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CA7A9D-334D-FE3A-EB9F-1D5C958DEFAE}"/>
              </a:ext>
            </a:extLst>
          </p:cNvPr>
          <p:cNvSpPr txBox="1"/>
          <p:nvPr/>
        </p:nvSpPr>
        <p:spPr>
          <a:xfrm>
            <a:off x="213361" y="1165413"/>
            <a:ext cx="81333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300" dirty="0">
                <a:solidFill>
                  <a:schemeClr val="accent3">
                    <a:lumMod val="50000"/>
                  </a:schemeClr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병태생리 기반 등급</a:t>
            </a:r>
            <a:r>
              <a:rPr lang="en-US" altLang="ko-KR" sz="13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Malgun Gothic Semilight" panose="020B0503020000020004" pitchFamily="34" charset="-127"/>
                <a:cs typeface="Arial" panose="020B0604020202020204" pitchFamily="34" charset="0"/>
              </a:rPr>
              <a:t>(Grade)</a:t>
            </a:r>
            <a:r>
              <a:rPr lang="en-US" altLang="ko-KR" sz="1300" dirty="0">
                <a:solidFill>
                  <a:schemeClr val="accent3">
                    <a:lumMod val="50000"/>
                  </a:schemeClr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 × </a:t>
            </a:r>
            <a:r>
              <a:rPr lang="ko-KR" altLang="en-US" sz="1300" dirty="0">
                <a:solidFill>
                  <a:schemeClr val="accent3">
                    <a:lumMod val="50000"/>
                  </a:schemeClr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합병증 기반 병기</a:t>
            </a:r>
            <a:r>
              <a:rPr lang="en-US" altLang="ko-KR" sz="13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Malgun Gothic Semilight" panose="020B0503020000020004" pitchFamily="34" charset="-127"/>
                <a:cs typeface="Arial" panose="020B0604020202020204" pitchFamily="34" charset="0"/>
              </a:rPr>
              <a:t>(Stage)</a:t>
            </a:r>
            <a:r>
              <a:rPr lang="ko-KR" altLang="en-US" sz="1300" dirty="0">
                <a:solidFill>
                  <a:schemeClr val="accent3">
                    <a:lumMod val="50000"/>
                  </a:schemeClr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의 통합 중증도 분류</a:t>
            </a:r>
            <a:endParaRPr kumimoji="1" lang="en-US" altLang="ko-KR" sz="1300" dirty="0">
              <a:solidFill>
                <a:schemeClr val="accent3">
                  <a:lumMod val="50000"/>
                </a:schemeClr>
              </a:solidFill>
              <a:latin typeface="Malgun Gothic Semilight" panose="020B0503020000020004" pitchFamily="34" charset="-127"/>
              <a:ea typeface="Malgun Gothic Semilight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C9B19E6-158A-7BB5-A7B3-CD1993D48C72}"/>
              </a:ext>
            </a:extLst>
          </p:cNvPr>
          <p:cNvSpPr txBox="1"/>
          <p:nvPr/>
        </p:nvSpPr>
        <p:spPr>
          <a:xfrm>
            <a:off x="316413" y="6474271"/>
            <a:ext cx="3434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TDD, total </a:t>
            </a:r>
            <a:r>
              <a:rPr kumimoji="0" lang="en-US" altLang="ko-KR" sz="900" b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dai</a:t>
            </a:r>
            <a:r>
              <a:rPr lang="en-US" altLang="ko-KR" sz="9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ly</a:t>
            </a:r>
            <a:r>
              <a:rPr lang="en-US" altLang="ko-KR" sz="9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insulin dose</a:t>
            </a:r>
            <a:endParaRPr kumimoji="0" lang="en-US" altLang="ko-KR" sz="900" b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097D9D-3F3D-7ECD-75AC-910D040B2D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089532" y="249476"/>
            <a:ext cx="881076" cy="49927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E22B152-E4DA-F4B3-C3C0-52146A60B90B}"/>
              </a:ext>
            </a:extLst>
          </p:cNvPr>
          <p:cNvSpPr txBox="1"/>
          <p:nvPr/>
        </p:nvSpPr>
        <p:spPr>
          <a:xfrm>
            <a:off x="794317" y="5963087"/>
            <a:ext cx="5664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ko-KR" altLang="en-US" sz="1400" b="1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* </a:t>
            </a:r>
            <a:r>
              <a:rPr kumimoji="1" lang="en" altLang="ko-KR" sz="1400" b="1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Grade≥3 </a:t>
            </a:r>
            <a:r>
              <a:rPr kumimoji="1" lang="ko-KR" altLang="en-US" sz="1400" b="1" dirty="0">
                <a:solidFill>
                  <a:schemeClr val="accent3">
                    <a:lumMod val="50000"/>
                  </a:schemeClr>
                </a:solidFill>
              </a:rPr>
              <a:t>또는 </a:t>
            </a:r>
            <a:r>
              <a:rPr kumimoji="1" lang="en" altLang="ko-KR" sz="1400" b="1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Stage≥3</a:t>
            </a:r>
            <a:r>
              <a:rPr kumimoji="1" lang="en" altLang="ko-KR" sz="1400" b="1" dirty="0">
                <a:solidFill>
                  <a:schemeClr val="accent3">
                    <a:lumMod val="50000"/>
                  </a:schemeClr>
                </a:solidFill>
              </a:rPr>
              <a:t> → </a:t>
            </a:r>
            <a:r>
              <a:rPr kumimoji="1" lang="ko-KR" altLang="en-US" sz="1400" b="1" dirty="0" err="1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중증당뇨병</a:t>
            </a:r>
            <a:r>
              <a:rPr kumimoji="1" lang="ko-KR" altLang="en-US" sz="1400" b="1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en-US" altLang="ko-KR" sz="1400" b="1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(</a:t>
            </a:r>
            <a:r>
              <a:rPr kumimoji="1" lang="en" altLang="ko-KR" sz="1400" b="1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Severe Diabetes Mellitus)</a:t>
            </a: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96CACB4E-AED8-FCD6-5C7A-AA5B595D5F95}"/>
              </a:ext>
            </a:extLst>
          </p:cNvPr>
          <p:cNvGrpSpPr/>
          <p:nvPr/>
        </p:nvGrpSpPr>
        <p:grpSpPr>
          <a:xfrm>
            <a:off x="552911" y="5507011"/>
            <a:ext cx="3581503" cy="244810"/>
            <a:chOff x="238027" y="1665608"/>
            <a:chExt cx="3581503" cy="244810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CE30F6D-A009-DED4-0B96-49B4554CE94C}"/>
                </a:ext>
              </a:extLst>
            </p:cNvPr>
            <p:cNvSpPr txBox="1"/>
            <p:nvPr/>
          </p:nvSpPr>
          <p:spPr>
            <a:xfrm>
              <a:off x="238027" y="1665608"/>
              <a:ext cx="569388" cy="242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900" b="1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  <a:latin typeface="Malgun Gothic" panose="020B0503020000020004" pitchFamily="34" charset="-127"/>
                  <a:ea typeface="Malgun Gothic" panose="020B0503020000020004" pitchFamily="34" charset="-127"/>
                  <a:cs typeface="Malgun Gothic" pitchFamily="34" charset="-120"/>
                </a:rPr>
                <a:t>중증도</a:t>
              </a:r>
              <a:endParaRPr kumimoji="0" lang="en-US" altLang="ko-KR" sz="900" b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2763EE4-F6F5-3190-FFD2-EDCCD1B18F74}"/>
                </a:ext>
              </a:extLst>
            </p:cNvPr>
            <p:cNvSpPr txBox="1"/>
            <p:nvPr/>
          </p:nvSpPr>
          <p:spPr>
            <a:xfrm>
              <a:off x="962106" y="1679586"/>
              <a:ext cx="39626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z="9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Mild</a:t>
              </a:r>
              <a:endParaRPr kumimoji="1" lang="ko-KR" altLang="en-US" sz="2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1081046-F0AD-29F3-B29C-2155E3310837}"/>
                </a:ext>
              </a:extLst>
            </p:cNvPr>
            <p:cNvSpPr txBox="1"/>
            <p:nvPr/>
          </p:nvSpPr>
          <p:spPr>
            <a:xfrm>
              <a:off x="1565420" y="1679586"/>
              <a:ext cx="6719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z="9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Moderate</a:t>
              </a:r>
              <a:endParaRPr kumimoji="1" lang="ko-KR" altLang="en-US" sz="2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2D49C5B-4AF2-14CB-923B-C5EA98CAABC5}"/>
                </a:ext>
              </a:extLst>
            </p:cNvPr>
            <p:cNvSpPr txBox="1"/>
            <p:nvPr/>
          </p:nvSpPr>
          <p:spPr>
            <a:xfrm>
              <a:off x="2462964" y="1679586"/>
              <a:ext cx="4219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z="9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High</a:t>
              </a:r>
              <a:endParaRPr kumimoji="1" lang="ko-KR" altLang="en-US" sz="2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2D0BE76-4472-DA7A-C862-28571C3F205D}"/>
                </a:ext>
              </a:extLst>
            </p:cNvPr>
            <p:cNvSpPr txBox="1"/>
            <p:nvPr/>
          </p:nvSpPr>
          <p:spPr>
            <a:xfrm>
              <a:off x="3128315" y="1679586"/>
              <a:ext cx="6912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ko-KR" sz="9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Very High</a:t>
              </a:r>
              <a:endParaRPr kumimoji="1" lang="ko-KR" altLang="en-US" sz="20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54" name="모서리가 둥근 직사각형 53">
              <a:extLst>
                <a:ext uri="{FF2B5EF4-FFF2-40B4-BE49-F238E27FC236}">
                  <a16:creationId xmlns:a16="http://schemas.microsoft.com/office/drawing/2014/main" id="{7B6A8863-2F2D-AEF1-A045-533A0FF491D3}"/>
                </a:ext>
              </a:extLst>
            </p:cNvPr>
            <p:cNvSpPr/>
            <p:nvPr/>
          </p:nvSpPr>
          <p:spPr>
            <a:xfrm>
              <a:off x="832813" y="1708533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26C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5" name="모서리가 둥근 직사각형 54">
              <a:extLst>
                <a:ext uri="{FF2B5EF4-FFF2-40B4-BE49-F238E27FC236}">
                  <a16:creationId xmlns:a16="http://schemas.microsoft.com/office/drawing/2014/main" id="{AEACCDF4-7A30-5711-5F01-361EA60579D9}"/>
                </a:ext>
              </a:extLst>
            </p:cNvPr>
            <p:cNvSpPr/>
            <p:nvPr/>
          </p:nvSpPr>
          <p:spPr>
            <a:xfrm>
              <a:off x="1442413" y="1708533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FFDA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7" name="모서리가 둥근 직사각형 56">
              <a:extLst>
                <a:ext uri="{FF2B5EF4-FFF2-40B4-BE49-F238E27FC236}">
                  <a16:creationId xmlns:a16="http://schemas.microsoft.com/office/drawing/2014/main" id="{3E4413D1-763B-68C3-8E75-8AA7EABA7B51}"/>
                </a:ext>
              </a:extLst>
            </p:cNvPr>
            <p:cNvSpPr/>
            <p:nvPr/>
          </p:nvSpPr>
          <p:spPr>
            <a:xfrm>
              <a:off x="2338044" y="1708533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E57F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58" name="모서리가 둥근 직사각형 57">
              <a:extLst>
                <a:ext uri="{FF2B5EF4-FFF2-40B4-BE49-F238E27FC236}">
                  <a16:creationId xmlns:a16="http://schemas.microsoft.com/office/drawing/2014/main" id="{7C4F6761-191E-B4BA-4E88-AB424390AEE3}"/>
                </a:ext>
              </a:extLst>
            </p:cNvPr>
            <p:cNvSpPr/>
            <p:nvPr/>
          </p:nvSpPr>
          <p:spPr>
            <a:xfrm>
              <a:off x="3005036" y="1708533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C000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10D935F6-80B7-3DCD-3319-2CFF65A05A49}"/>
              </a:ext>
            </a:extLst>
          </p:cNvPr>
          <p:cNvGrpSpPr/>
          <p:nvPr/>
        </p:nvGrpSpPr>
        <p:grpSpPr>
          <a:xfrm>
            <a:off x="7312639" y="1661687"/>
            <a:ext cx="4310401" cy="3624886"/>
            <a:chOff x="7312639" y="1936301"/>
            <a:chExt cx="4310401" cy="3624886"/>
          </a:xfrm>
        </p:grpSpPr>
        <p:sp>
          <p:nvSpPr>
            <p:cNvPr id="135" name="Text 51">
              <a:extLst>
                <a:ext uri="{FF2B5EF4-FFF2-40B4-BE49-F238E27FC236}">
                  <a16:creationId xmlns:a16="http://schemas.microsoft.com/office/drawing/2014/main" id="{BC377C15-D17C-4AAB-8E59-55599E87DD13}"/>
                </a:ext>
              </a:extLst>
            </p:cNvPr>
            <p:cNvSpPr/>
            <p:nvPr/>
          </p:nvSpPr>
          <p:spPr>
            <a:xfrm>
              <a:off x="7312639" y="1936301"/>
              <a:ext cx="3358270" cy="3840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600" b="1" spc="-150" dirty="0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병태생리 기반 등급 · 중증도 기준</a:t>
              </a:r>
              <a:endParaRPr lang="en-US" sz="1600" spc="-15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46" name="Text 53">
              <a:extLst>
                <a:ext uri="{FF2B5EF4-FFF2-40B4-BE49-F238E27FC236}">
                  <a16:creationId xmlns:a16="http://schemas.microsoft.com/office/drawing/2014/main" id="{DFC8E00F-8E6D-6511-4577-D59CFC9BC1E7}"/>
                </a:ext>
              </a:extLst>
            </p:cNvPr>
            <p:cNvSpPr/>
            <p:nvPr/>
          </p:nvSpPr>
          <p:spPr>
            <a:xfrm>
              <a:off x="7563287" y="2331445"/>
              <a:ext cx="4007224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1</a:t>
              </a:r>
              <a:r>
                <a:rPr lang="en-US" altLang="ko-KR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· </a:t>
              </a:r>
              <a:r>
                <a:rPr 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Mild</a:t>
              </a:r>
              <a:r>
                <a:rPr lang="ko-KR" alt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</a:t>
              </a:r>
              <a:r>
                <a:rPr 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</a:t>
              </a:r>
              <a:r>
                <a:rPr lang="en-US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Non-fasting C-peptide &gt;1.8 ng/mL · TDD &lt; 0.4 U/kg</a:t>
              </a:r>
              <a:endParaRPr lang="en-US" sz="1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모서리가 둥근 직사각형 146">
              <a:extLst>
                <a:ext uri="{FF2B5EF4-FFF2-40B4-BE49-F238E27FC236}">
                  <a16:creationId xmlns:a16="http://schemas.microsoft.com/office/drawing/2014/main" id="{DD9369BF-D8CF-AF67-70CE-DFA198F0FE22}"/>
                </a:ext>
              </a:extLst>
            </p:cNvPr>
            <p:cNvSpPr/>
            <p:nvPr/>
          </p:nvSpPr>
          <p:spPr>
            <a:xfrm>
              <a:off x="7320393" y="2401686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26C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44" name="Text 55">
              <a:extLst>
                <a:ext uri="{FF2B5EF4-FFF2-40B4-BE49-F238E27FC236}">
                  <a16:creationId xmlns:a16="http://schemas.microsoft.com/office/drawing/2014/main" id="{4DF91607-7462-BA47-A005-B7956D18ACA7}"/>
                </a:ext>
              </a:extLst>
            </p:cNvPr>
            <p:cNvSpPr/>
            <p:nvPr/>
          </p:nvSpPr>
          <p:spPr>
            <a:xfrm>
              <a:off x="7556249" y="2621002"/>
              <a:ext cx="3739896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2 · Moderate </a:t>
              </a:r>
              <a:r>
                <a:rPr lang="ko-KR" alt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</a:t>
              </a:r>
              <a:r>
                <a:rPr lang="en-US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0.6–1.8 ng/mL · 0.4–0.9 U/kg</a:t>
              </a:r>
              <a:endParaRPr lang="en-US" sz="10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Text 57">
              <a:extLst>
                <a:ext uri="{FF2B5EF4-FFF2-40B4-BE49-F238E27FC236}">
                  <a16:creationId xmlns:a16="http://schemas.microsoft.com/office/drawing/2014/main" id="{65E37145-7C28-10CC-C071-A94C4AC6CEDD}"/>
                </a:ext>
              </a:extLst>
            </p:cNvPr>
            <p:cNvSpPr/>
            <p:nvPr/>
          </p:nvSpPr>
          <p:spPr>
            <a:xfrm>
              <a:off x="7556249" y="2910559"/>
              <a:ext cx="3739896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3 · Severe  </a:t>
              </a:r>
              <a: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0.24–0.6 ng/mL · 1.0–1.9 U/kg</a:t>
              </a:r>
              <a:endParaRPr lang="en-US" sz="10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Text 59">
              <a:extLst>
                <a:ext uri="{FF2B5EF4-FFF2-40B4-BE49-F238E27FC236}">
                  <a16:creationId xmlns:a16="http://schemas.microsoft.com/office/drawing/2014/main" id="{718C7F68-DA82-94AA-417E-E988EFA17DAA}"/>
                </a:ext>
              </a:extLst>
            </p:cNvPr>
            <p:cNvSpPr/>
            <p:nvPr/>
          </p:nvSpPr>
          <p:spPr>
            <a:xfrm>
              <a:off x="7556249" y="3200115"/>
              <a:ext cx="3739896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4 · Very severe  </a:t>
              </a:r>
              <a:r>
                <a:rPr lang="en-US" sz="105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&lt; 0.24 ng/mL · ≥ 2.0 U/kg</a:t>
              </a:r>
              <a:endParaRPr lang="en-US" sz="10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Text 51">
              <a:extLst>
                <a:ext uri="{FF2B5EF4-FFF2-40B4-BE49-F238E27FC236}">
                  <a16:creationId xmlns:a16="http://schemas.microsoft.com/office/drawing/2014/main" id="{CA2D8AA2-B2A7-BE16-6060-876F13B2887A}"/>
                </a:ext>
              </a:extLst>
            </p:cNvPr>
            <p:cNvSpPr/>
            <p:nvPr/>
          </p:nvSpPr>
          <p:spPr>
            <a:xfrm>
              <a:off x="7312639" y="3998115"/>
              <a:ext cx="3358270" cy="3840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600" b="1" spc="-150" dirty="0" err="1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합병증</a:t>
              </a:r>
              <a:r>
                <a:rPr lang="en-US" sz="1600" b="1" spc="-150" dirty="0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</a:t>
              </a:r>
              <a:r>
                <a:rPr lang="en-US" sz="1600" b="1" spc="-150" dirty="0" err="1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기반</a:t>
              </a:r>
              <a:r>
                <a:rPr lang="en-US" sz="1600" b="1" spc="-150" dirty="0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</a:t>
              </a:r>
              <a:r>
                <a:rPr lang="ko-KR" altLang="en-US" sz="1600" b="1" spc="-150" dirty="0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병기</a:t>
              </a:r>
              <a:r>
                <a:rPr lang="en-US" sz="1600" b="1" spc="-150" dirty="0">
                  <a:solidFill>
                    <a:schemeClr val="accent3">
                      <a:lumMod val="50000"/>
                    </a:schemeClr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· 중증도 기준</a:t>
              </a:r>
              <a:endParaRPr lang="en-US" sz="1600" spc="-15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49" name="Text 53">
              <a:extLst>
                <a:ext uri="{FF2B5EF4-FFF2-40B4-BE49-F238E27FC236}">
                  <a16:creationId xmlns:a16="http://schemas.microsoft.com/office/drawing/2014/main" id="{EFB5BDAE-DC5D-500C-7095-8437D02C6E41}"/>
                </a:ext>
              </a:extLst>
            </p:cNvPr>
            <p:cNvSpPr/>
            <p:nvPr/>
          </p:nvSpPr>
          <p:spPr>
            <a:xfrm>
              <a:off x="7563287" y="4393259"/>
              <a:ext cx="4007224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altLang="ko-KR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1 · At risk  </a:t>
              </a:r>
              <a:r>
                <a:rPr lang="en-US" altLang="ko-KR" sz="1000" dirty="0" err="1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위험인자만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</a:t>
              </a:r>
              <a:r>
                <a:rPr lang="en-US" altLang="ko-KR" sz="1000" dirty="0" err="1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존재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, </a:t>
              </a:r>
              <a:r>
                <a:rPr lang="ko-KR" altLang="en-US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합병증 없음</a:t>
              </a:r>
              <a:endParaRPr lang="en-US" altLang="ko-KR" sz="1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Text 55">
              <a:extLst>
                <a:ext uri="{FF2B5EF4-FFF2-40B4-BE49-F238E27FC236}">
                  <a16:creationId xmlns:a16="http://schemas.microsoft.com/office/drawing/2014/main" id="{A962B3E4-EA5F-F3E4-238D-BCE9CA8ABAE1}"/>
                </a:ext>
              </a:extLst>
            </p:cNvPr>
            <p:cNvSpPr/>
            <p:nvPr/>
          </p:nvSpPr>
          <p:spPr>
            <a:xfrm>
              <a:off x="7556249" y="4682816"/>
              <a:ext cx="3739896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altLang="ko-KR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2 · Subclinical   </a:t>
              </a:r>
              <a:r>
                <a:rPr lang="en-US" altLang="ko-KR" sz="1000" dirty="0" err="1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무증상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</a:t>
              </a:r>
              <a:r>
                <a:rPr lang="en-US" altLang="ko-KR" sz="1000" dirty="0" err="1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표적장기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</a:t>
              </a:r>
              <a:r>
                <a:rPr lang="en-US" altLang="ko-KR" sz="1000" dirty="0" err="1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침범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 (</a:t>
              </a:r>
              <a:r>
                <a:rPr lang="ko-KR" altLang="en-US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선별검사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)</a:t>
              </a:r>
              <a:endParaRPr lang="en-US" altLang="ko-KR" sz="10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Text 57">
              <a:extLst>
                <a:ext uri="{FF2B5EF4-FFF2-40B4-BE49-F238E27FC236}">
                  <a16:creationId xmlns:a16="http://schemas.microsoft.com/office/drawing/2014/main" id="{7B426A81-FB6A-5B53-A546-6EA6F7A9C3F6}"/>
                </a:ext>
              </a:extLst>
            </p:cNvPr>
            <p:cNvSpPr/>
            <p:nvPr/>
          </p:nvSpPr>
          <p:spPr>
            <a:xfrm>
              <a:off x="7556249" y="4972373"/>
              <a:ext cx="3739896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altLang="ko-KR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3 · Clinical   </a:t>
              </a:r>
              <a:r>
                <a:rPr lang="ko-KR" altLang="en-US" sz="1000" dirty="0" err="1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증상성</a:t>
              </a:r>
              <a:r>
                <a:rPr lang="ko-KR" altLang="en-US" sz="1000" dirty="0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 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· </a:t>
              </a:r>
              <a:r>
                <a:rPr lang="ko-KR" altLang="en-US" sz="1000" dirty="0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기능제한 합병증</a:t>
              </a:r>
              <a:endParaRPr lang="en-US" altLang="ko-KR" sz="10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243" name="Text 59">
              <a:extLst>
                <a:ext uri="{FF2B5EF4-FFF2-40B4-BE49-F238E27FC236}">
                  <a16:creationId xmlns:a16="http://schemas.microsoft.com/office/drawing/2014/main" id="{3578C9B0-2E05-EB73-859D-7C38402C00C3}"/>
                </a:ext>
              </a:extLst>
            </p:cNvPr>
            <p:cNvSpPr/>
            <p:nvPr/>
          </p:nvSpPr>
          <p:spPr>
            <a:xfrm>
              <a:off x="7556249" y="5261929"/>
              <a:ext cx="3739896" cy="2992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altLang="ko-KR" sz="11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4 · Advanced   </a:t>
              </a:r>
              <a:r>
                <a:rPr lang="ko-KR" altLang="en-US" sz="1000" dirty="0" err="1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비가역</a:t>
              </a:r>
              <a:r>
                <a:rPr lang="ko-KR" altLang="en-US" sz="1000" dirty="0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 </a:t>
              </a:r>
              <a:r>
                <a:rPr lang="en-US" altLang="ko-KR" sz="1000" dirty="0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· </a:t>
              </a:r>
              <a:r>
                <a:rPr lang="ko-KR" altLang="en-US" sz="1000" dirty="0">
                  <a:solidFill>
                    <a:schemeClr val="accent3">
                      <a:lumMod val="50000"/>
                    </a:schemeClr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Arial" panose="020B0604020202020204" pitchFamily="34" charset="0"/>
                </a:rPr>
                <a:t>생명위협 합병증</a:t>
              </a:r>
              <a:endParaRPr lang="en-US" altLang="ko-KR" sz="105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모서리가 둥근 직사각형 5">
              <a:extLst>
                <a:ext uri="{FF2B5EF4-FFF2-40B4-BE49-F238E27FC236}">
                  <a16:creationId xmlns:a16="http://schemas.microsoft.com/office/drawing/2014/main" id="{FF879E75-59F7-FFC9-EAC9-EBF73486BAA8}"/>
                </a:ext>
              </a:extLst>
            </p:cNvPr>
            <p:cNvSpPr/>
            <p:nvPr/>
          </p:nvSpPr>
          <p:spPr>
            <a:xfrm>
              <a:off x="7320393" y="2691460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FFDA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7" name="모서리가 둥근 직사각형 6">
              <a:extLst>
                <a:ext uri="{FF2B5EF4-FFF2-40B4-BE49-F238E27FC236}">
                  <a16:creationId xmlns:a16="http://schemas.microsoft.com/office/drawing/2014/main" id="{A4F7EBED-4A3C-F71E-69A7-9FC11ED3362C}"/>
                </a:ext>
              </a:extLst>
            </p:cNvPr>
            <p:cNvSpPr/>
            <p:nvPr/>
          </p:nvSpPr>
          <p:spPr>
            <a:xfrm>
              <a:off x="7320393" y="2981235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E57F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8" name="모서리가 둥근 직사각형 7">
              <a:extLst>
                <a:ext uri="{FF2B5EF4-FFF2-40B4-BE49-F238E27FC236}">
                  <a16:creationId xmlns:a16="http://schemas.microsoft.com/office/drawing/2014/main" id="{52F489D8-32B1-E125-CF17-BEF0D4EF8B4F}"/>
                </a:ext>
              </a:extLst>
            </p:cNvPr>
            <p:cNvSpPr/>
            <p:nvPr/>
          </p:nvSpPr>
          <p:spPr>
            <a:xfrm>
              <a:off x="7320393" y="3267790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C000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9" name="모서리가 둥근 직사각형 8">
              <a:extLst>
                <a:ext uri="{FF2B5EF4-FFF2-40B4-BE49-F238E27FC236}">
                  <a16:creationId xmlns:a16="http://schemas.microsoft.com/office/drawing/2014/main" id="{32D250D9-A625-F8AC-6882-2CA3C1F67BE5}"/>
                </a:ext>
              </a:extLst>
            </p:cNvPr>
            <p:cNvSpPr/>
            <p:nvPr/>
          </p:nvSpPr>
          <p:spPr>
            <a:xfrm>
              <a:off x="7320393" y="4463597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26CD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0" name="모서리가 둥근 직사각형 9">
              <a:extLst>
                <a:ext uri="{FF2B5EF4-FFF2-40B4-BE49-F238E27FC236}">
                  <a16:creationId xmlns:a16="http://schemas.microsoft.com/office/drawing/2014/main" id="{F784F370-7A58-1671-A976-19F6801B1B21}"/>
                </a:ext>
              </a:extLst>
            </p:cNvPr>
            <p:cNvSpPr/>
            <p:nvPr/>
          </p:nvSpPr>
          <p:spPr>
            <a:xfrm>
              <a:off x="7320393" y="4753371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FFDA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1" name="모서리가 둥근 직사각형 10">
              <a:extLst>
                <a:ext uri="{FF2B5EF4-FFF2-40B4-BE49-F238E27FC236}">
                  <a16:creationId xmlns:a16="http://schemas.microsoft.com/office/drawing/2014/main" id="{80D4DFBF-FDB7-C9C5-DE0D-F0B75A689D5C}"/>
                </a:ext>
              </a:extLst>
            </p:cNvPr>
            <p:cNvSpPr/>
            <p:nvPr/>
          </p:nvSpPr>
          <p:spPr>
            <a:xfrm>
              <a:off x="7320393" y="5043146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E57F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2" name="모서리가 둥근 직사각형 11">
              <a:extLst>
                <a:ext uri="{FF2B5EF4-FFF2-40B4-BE49-F238E27FC236}">
                  <a16:creationId xmlns:a16="http://schemas.microsoft.com/office/drawing/2014/main" id="{E9332BF0-C6B2-F207-E17D-F9C8A5B2A521}"/>
                </a:ext>
              </a:extLst>
            </p:cNvPr>
            <p:cNvSpPr/>
            <p:nvPr/>
          </p:nvSpPr>
          <p:spPr>
            <a:xfrm>
              <a:off x="7320393" y="5329701"/>
              <a:ext cx="165600" cy="165600"/>
            </a:xfrm>
            <a:prstGeom prst="roundRect">
              <a:avLst>
                <a:gd name="adj" fmla="val 20556"/>
              </a:avLst>
            </a:prstGeom>
            <a:solidFill>
              <a:srgbClr val="C00000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cxnSp>
          <p:nvCxnSpPr>
            <p:cNvPr id="60" name="직선 연결선[R] 59">
              <a:extLst>
                <a:ext uri="{FF2B5EF4-FFF2-40B4-BE49-F238E27FC236}">
                  <a16:creationId xmlns:a16="http://schemas.microsoft.com/office/drawing/2014/main" id="{52D8964F-8C6C-98D4-ECC9-44FC349D6B79}"/>
                </a:ext>
              </a:extLst>
            </p:cNvPr>
            <p:cNvCxnSpPr>
              <a:cxnSpLocks/>
            </p:cNvCxnSpPr>
            <p:nvPr/>
          </p:nvCxnSpPr>
          <p:spPr>
            <a:xfrm>
              <a:off x="7312639" y="3765516"/>
              <a:ext cx="4310401" cy="0"/>
            </a:xfrm>
            <a:prstGeom prst="line">
              <a:avLst/>
            </a:prstGeom>
            <a:ln w="6350">
              <a:solidFill>
                <a:srgbClr val="1A76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46C90259-43C6-39F6-911B-B1122A820E38}"/>
              </a:ext>
            </a:extLst>
          </p:cNvPr>
          <p:cNvGrpSpPr/>
          <p:nvPr/>
        </p:nvGrpSpPr>
        <p:grpSpPr>
          <a:xfrm>
            <a:off x="277136" y="1625111"/>
            <a:ext cx="6402521" cy="3807699"/>
            <a:chOff x="34690" y="2014269"/>
            <a:chExt cx="6644971" cy="3951887"/>
          </a:xfrm>
        </p:grpSpPr>
        <p:sp>
          <p:nvSpPr>
            <p:cNvPr id="37" name="모서리가 둥근 직사각형 36">
              <a:extLst>
                <a:ext uri="{FF2B5EF4-FFF2-40B4-BE49-F238E27FC236}">
                  <a16:creationId xmlns:a16="http://schemas.microsoft.com/office/drawing/2014/main" id="{66377D53-DD90-6956-88B8-2795B55988A2}"/>
                </a:ext>
              </a:extLst>
            </p:cNvPr>
            <p:cNvSpPr/>
            <p:nvPr/>
          </p:nvSpPr>
          <p:spPr>
            <a:xfrm>
              <a:off x="1614223" y="3057790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26C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>
                <a:solidFill>
                  <a:srgbClr val="269C00"/>
                </a:solidFill>
              </a:endParaRPr>
            </a:p>
          </p:txBody>
        </p:sp>
        <p:sp>
          <p:nvSpPr>
            <p:cNvPr id="14" name="모서리가 둥근 직사각형 13">
              <a:extLst>
                <a:ext uri="{FF2B5EF4-FFF2-40B4-BE49-F238E27FC236}">
                  <a16:creationId xmlns:a16="http://schemas.microsoft.com/office/drawing/2014/main" id="{2E81F715-B9A3-DB17-AB95-EC6EC4200A1C}"/>
                </a:ext>
              </a:extLst>
            </p:cNvPr>
            <p:cNvSpPr/>
            <p:nvPr/>
          </p:nvSpPr>
          <p:spPr>
            <a:xfrm>
              <a:off x="2886660" y="3057790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FFD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CC108174-4199-ADD7-326F-CEB8B5C2E202}"/>
                </a:ext>
              </a:extLst>
            </p:cNvPr>
            <p:cNvSpPr/>
            <p:nvPr/>
          </p:nvSpPr>
          <p:spPr>
            <a:xfrm>
              <a:off x="4159096" y="3057790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E57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7" name="모서리가 둥근 직사각형 16">
              <a:extLst>
                <a:ext uri="{FF2B5EF4-FFF2-40B4-BE49-F238E27FC236}">
                  <a16:creationId xmlns:a16="http://schemas.microsoft.com/office/drawing/2014/main" id="{1D13121A-8CE3-C4CE-F01C-14C7EB3885D1}"/>
                </a:ext>
              </a:extLst>
            </p:cNvPr>
            <p:cNvSpPr/>
            <p:nvPr/>
          </p:nvSpPr>
          <p:spPr>
            <a:xfrm>
              <a:off x="5431532" y="3057790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61F10FA9-DE68-10DE-0C53-24BD54534086}"/>
                </a:ext>
              </a:extLst>
            </p:cNvPr>
            <p:cNvSpPr/>
            <p:nvPr/>
          </p:nvSpPr>
          <p:spPr>
            <a:xfrm>
              <a:off x="1614223" y="3785991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FFD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19" name="모서리가 둥근 직사각형 18">
              <a:extLst>
                <a:ext uri="{FF2B5EF4-FFF2-40B4-BE49-F238E27FC236}">
                  <a16:creationId xmlns:a16="http://schemas.microsoft.com/office/drawing/2014/main" id="{4AF60B38-056A-1687-0C94-A11A1E8D0547}"/>
                </a:ext>
              </a:extLst>
            </p:cNvPr>
            <p:cNvSpPr/>
            <p:nvPr/>
          </p:nvSpPr>
          <p:spPr>
            <a:xfrm>
              <a:off x="2886660" y="3785991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FFD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1" name="모서리가 둥근 직사각형 20">
              <a:extLst>
                <a:ext uri="{FF2B5EF4-FFF2-40B4-BE49-F238E27FC236}">
                  <a16:creationId xmlns:a16="http://schemas.microsoft.com/office/drawing/2014/main" id="{B33744B6-0CA2-95A3-58D1-1B27D6762317}"/>
                </a:ext>
              </a:extLst>
            </p:cNvPr>
            <p:cNvSpPr/>
            <p:nvPr/>
          </p:nvSpPr>
          <p:spPr>
            <a:xfrm>
              <a:off x="4159096" y="3785991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E57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A9F0123-E5AD-79CE-F092-06A5B263E945}"/>
                </a:ext>
              </a:extLst>
            </p:cNvPr>
            <p:cNvSpPr/>
            <p:nvPr/>
          </p:nvSpPr>
          <p:spPr>
            <a:xfrm>
              <a:off x="5431532" y="3785991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60DE2B22-4A0E-3BB8-AA36-3391B2668BF5}"/>
                </a:ext>
              </a:extLst>
            </p:cNvPr>
            <p:cNvSpPr/>
            <p:nvPr/>
          </p:nvSpPr>
          <p:spPr>
            <a:xfrm>
              <a:off x="1614223" y="4514193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E57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4" name="모서리가 둥근 직사각형 23">
              <a:extLst>
                <a:ext uri="{FF2B5EF4-FFF2-40B4-BE49-F238E27FC236}">
                  <a16:creationId xmlns:a16="http://schemas.microsoft.com/office/drawing/2014/main" id="{43AC8905-FE3E-EE08-0582-32911F9D70C8}"/>
                </a:ext>
              </a:extLst>
            </p:cNvPr>
            <p:cNvSpPr/>
            <p:nvPr/>
          </p:nvSpPr>
          <p:spPr>
            <a:xfrm>
              <a:off x="2886660" y="4514193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E57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5" name="모서리가 둥근 직사각형 24">
              <a:extLst>
                <a:ext uri="{FF2B5EF4-FFF2-40B4-BE49-F238E27FC236}">
                  <a16:creationId xmlns:a16="http://schemas.microsoft.com/office/drawing/2014/main" id="{C764A1D3-0B59-6434-B527-B7A4EF66D90D}"/>
                </a:ext>
              </a:extLst>
            </p:cNvPr>
            <p:cNvSpPr/>
            <p:nvPr/>
          </p:nvSpPr>
          <p:spPr>
            <a:xfrm>
              <a:off x="4159096" y="4514193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E57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7" name="모서리가 둥근 직사각형 26">
              <a:extLst>
                <a:ext uri="{FF2B5EF4-FFF2-40B4-BE49-F238E27FC236}">
                  <a16:creationId xmlns:a16="http://schemas.microsoft.com/office/drawing/2014/main" id="{415C94A6-0736-3511-7795-234C78932870}"/>
                </a:ext>
              </a:extLst>
            </p:cNvPr>
            <p:cNvSpPr/>
            <p:nvPr/>
          </p:nvSpPr>
          <p:spPr>
            <a:xfrm>
              <a:off x="5431532" y="4514193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8" name="모서리가 둥근 직사각형 27">
              <a:extLst>
                <a:ext uri="{FF2B5EF4-FFF2-40B4-BE49-F238E27FC236}">
                  <a16:creationId xmlns:a16="http://schemas.microsoft.com/office/drawing/2014/main" id="{73BD3B87-BFE8-DBBF-A4CF-234C3EFEA810}"/>
                </a:ext>
              </a:extLst>
            </p:cNvPr>
            <p:cNvSpPr/>
            <p:nvPr/>
          </p:nvSpPr>
          <p:spPr>
            <a:xfrm>
              <a:off x="1614223" y="5242395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29" name="모서리가 둥근 직사각형 28">
              <a:extLst>
                <a:ext uri="{FF2B5EF4-FFF2-40B4-BE49-F238E27FC236}">
                  <a16:creationId xmlns:a16="http://schemas.microsoft.com/office/drawing/2014/main" id="{D368EA73-5156-044C-1A3A-2EE008F56F3B}"/>
                </a:ext>
              </a:extLst>
            </p:cNvPr>
            <p:cNvSpPr/>
            <p:nvPr/>
          </p:nvSpPr>
          <p:spPr>
            <a:xfrm>
              <a:off x="2886660" y="5242395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3" name="모서리가 둥근 직사각형 32">
              <a:extLst>
                <a:ext uri="{FF2B5EF4-FFF2-40B4-BE49-F238E27FC236}">
                  <a16:creationId xmlns:a16="http://schemas.microsoft.com/office/drawing/2014/main" id="{FA0B8A88-9A2A-1E09-38FB-150206DEC990}"/>
                </a:ext>
              </a:extLst>
            </p:cNvPr>
            <p:cNvSpPr/>
            <p:nvPr/>
          </p:nvSpPr>
          <p:spPr>
            <a:xfrm>
              <a:off x="4159096" y="5242395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4" name="모서리가 둥근 직사각형 33">
              <a:extLst>
                <a:ext uri="{FF2B5EF4-FFF2-40B4-BE49-F238E27FC236}">
                  <a16:creationId xmlns:a16="http://schemas.microsoft.com/office/drawing/2014/main" id="{721115AE-AD8C-CF3A-8038-713064E24A02}"/>
                </a:ext>
              </a:extLst>
            </p:cNvPr>
            <p:cNvSpPr/>
            <p:nvPr/>
          </p:nvSpPr>
          <p:spPr>
            <a:xfrm>
              <a:off x="5431532" y="5242395"/>
              <a:ext cx="1248129" cy="713392"/>
            </a:xfrm>
            <a:prstGeom prst="roundRect">
              <a:avLst>
                <a:gd name="adj" fmla="val 1088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35" name="모서리가 둥근 직사각형 34">
              <a:extLst>
                <a:ext uri="{FF2B5EF4-FFF2-40B4-BE49-F238E27FC236}">
                  <a16:creationId xmlns:a16="http://schemas.microsoft.com/office/drawing/2014/main" id="{7265E198-E34F-CB09-542A-E8385BDE9275}"/>
                </a:ext>
              </a:extLst>
            </p:cNvPr>
            <p:cNvSpPr/>
            <p:nvPr/>
          </p:nvSpPr>
          <p:spPr>
            <a:xfrm>
              <a:off x="341787" y="3057790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1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At risk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모서리가 둥근 직사각형 35">
              <a:extLst>
                <a:ext uri="{FF2B5EF4-FFF2-40B4-BE49-F238E27FC236}">
                  <a16:creationId xmlns:a16="http://schemas.microsoft.com/office/drawing/2014/main" id="{782CCD69-5BD3-C661-D434-94C2DE2F1813}"/>
                </a:ext>
              </a:extLst>
            </p:cNvPr>
            <p:cNvSpPr/>
            <p:nvPr/>
          </p:nvSpPr>
          <p:spPr>
            <a:xfrm>
              <a:off x="341787" y="3785991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2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Subclinical</a:t>
              </a:r>
            </a:p>
          </p:txBody>
        </p:sp>
        <p:sp>
          <p:nvSpPr>
            <p:cNvPr id="39" name="모서리가 둥근 직사각형 38">
              <a:extLst>
                <a:ext uri="{FF2B5EF4-FFF2-40B4-BE49-F238E27FC236}">
                  <a16:creationId xmlns:a16="http://schemas.microsoft.com/office/drawing/2014/main" id="{3BBFDFE6-A290-97F9-8BD5-CF214390A700}"/>
                </a:ext>
              </a:extLst>
            </p:cNvPr>
            <p:cNvSpPr/>
            <p:nvPr/>
          </p:nvSpPr>
          <p:spPr>
            <a:xfrm>
              <a:off x="341787" y="4514193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3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Clinical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모서리가 둥근 직사각형 39">
              <a:extLst>
                <a:ext uri="{FF2B5EF4-FFF2-40B4-BE49-F238E27FC236}">
                  <a16:creationId xmlns:a16="http://schemas.microsoft.com/office/drawing/2014/main" id="{FC416A9F-A793-6C90-580B-E9F882FF7431}"/>
                </a:ext>
              </a:extLst>
            </p:cNvPr>
            <p:cNvSpPr/>
            <p:nvPr/>
          </p:nvSpPr>
          <p:spPr>
            <a:xfrm>
              <a:off x="341787" y="5242395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STAGE 4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Advanced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모서리가 둥근 직사각형 41">
              <a:extLst>
                <a:ext uri="{FF2B5EF4-FFF2-40B4-BE49-F238E27FC236}">
                  <a16:creationId xmlns:a16="http://schemas.microsoft.com/office/drawing/2014/main" id="{86D6973D-B3BA-EEF0-98D0-66A0DD71290A}"/>
                </a:ext>
              </a:extLst>
            </p:cNvPr>
            <p:cNvSpPr/>
            <p:nvPr/>
          </p:nvSpPr>
          <p:spPr>
            <a:xfrm>
              <a:off x="1614223" y="2322707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1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Mild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모서리가 둥근 직사각형 42">
              <a:extLst>
                <a:ext uri="{FF2B5EF4-FFF2-40B4-BE49-F238E27FC236}">
                  <a16:creationId xmlns:a16="http://schemas.microsoft.com/office/drawing/2014/main" id="{CDB2394D-2170-EDB5-84B9-A7E18940C481}"/>
                </a:ext>
              </a:extLst>
            </p:cNvPr>
            <p:cNvSpPr/>
            <p:nvPr/>
          </p:nvSpPr>
          <p:spPr>
            <a:xfrm>
              <a:off x="2886660" y="2322707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2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Moderate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모서리가 둥근 직사각형 43">
              <a:extLst>
                <a:ext uri="{FF2B5EF4-FFF2-40B4-BE49-F238E27FC236}">
                  <a16:creationId xmlns:a16="http://schemas.microsoft.com/office/drawing/2014/main" id="{9F1709C2-6E32-74A3-6064-52AEA055FDB3}"/>
                </a:ext>
              </a:extLst>
            </p:cNvPr>
            <p:cNvSpPr/>
            <p:nvPr/>
          </p:nvSpPr>
          <p:spPr>
            <a:xfrm>
              <a:off x="4159096" y="2322707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3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Severe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모서리가 둥근 직사각형 44">
              <a:extLst>
                <a:ext uri="{FF2B5EF4-FFF2-40B4-BE49-F238E27FC236}">
                  <a16:creationId xmlns:a16="http://schemas.microsoft.com/office/drawing/2014/main" id="{7DF039BC-CE2F-011E-F548-1B078A031884}"/>
                </a:ext>
              </a:extLst>
            </p:cNvPr>
            <p:cNvSpPr/>
            <p:nvPr/>
          </p:nvSpPr>
          <p:spPr>
            <a:xfrm>
              <a:off x="5431532" y="2322707"/>
              <a:ext cx="1248129" cy="713392"/>
            </a:xfrm>
            <a:prstGeom prst="roundRect">
              <a:avLst>
                <a:gd name="adj" fmla="val 0"/>
              </a:avLst>
            </a:prstGeom>
            <a:solidFill>
              <a:srgbClr val="1B76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GRADE 4
</a:t>
              </a:r>
              <a:r>
                <a:rPr lang="en-US" altLang="ko-KR" sz="1100" dirty="0">
                  <a:solidFill>
                    <a:schemeClr val="bg1"/>
                  </a:solidFill>
                  <a:latin typeface="Arial" panose="020B0604020202020204" pitchFamily="34" charset="0"/>
                  <a:ea typeface="Malgun Gothic" pitchFamily="34" charset="-122"/>
                  <a:cs typeface="Arial" panose="020B0604020202020204" pitchFamily="34" charset="0"/>
                </a:rPr>
                <a:t>Very severe</a:t>
              </a:r>
              <a:endParaRPr lang="en-US" altLang="ko-K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모서리가 둥근 직사각형 47">
              <a:extLst>
                <a:ext uri="{FF2B5EF4-FFF2-40B4-BE49-F238E27FC236}">
                  <a16:creationId xmlns:a16="http://schemas.microsoft.com/office/drawing/2014/main" id="{BD34E414-E6FB-55FC-534D-57DF27B42885}"/>
                </a:ext>
              </a:extLst>
            </p:cNvPr>
            <p:cNvSpPr/>
            <p:nvPr/>
          </p:nvSpPr>
          <p:spPr>
            <a:xfrm>
              <a:off x="1614223" y="2014269"/>
              <a:ext cx="5065438" cy="28621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병태생리</a:t>
              </a:r>
              <a:r>
                <a:rPr lang="en-US" altLang="ko-KR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</a:t>
              </a:r>
              <a:r>
                <a:rPr lang="en-US" altLang="ko-KR" sz="1100" b="1" dirty="0" err="1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기반</a:t>
              </a:r>
              <a:r>
                <a:rPr lang="en-US" altLang="ko-KR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</a:t>
              </a:r>
              <a:r>
                <a:rPr lang="ko-KR" altLang="en-US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등급</a:t>
              </a:r>
              <a:r>
                <a:rPr lang="en-US" altLang="ko-KR" sz="1100" dirty="0">
                  <a:solidFill>
                    <a:srgbClr val="1B763C"/>
                  </a:solidFill>
                </a:rPr>
                <a:t> </a:t>
              </a:r>
              <a:r>
                <a:rPr lang="en-US" altLang="ko-KR" sz="1100" dirty="0">
                  <a:solidFill>
                    <a:srgbClr val="1B763C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Malgun Gothic" pitchFamily="34" charset="-120"/>
                </a:rPr>
                <a:t>(Metabolic Grade)</a:t>
              </a:r>
              <a:endParaRPr kumimoji="1" lang="ko-KR" altLang="en-US" sz="1100" dirty="0">
                <a:solidFill>
                  <a:srgbClr val="1B763C"/>
                </a:solidFill>
              </a:endParaRPr>
            </a:p>
          </p:txBody>
        </p:sp>
        <p:sp>
          <p:nvSpPr>
            <p:cNvPr id="2" name="모서리가 둥근 직사각형 1">
              <a:extLst>
                <a:ext uri="{FF2B5EF4-FFF2-40B4-BE49-F238E27FC236}">
                  <a16:creationId xmlns:a16="http://schemas.microsoft.com/office/drawing/2014/main" id="{6A0D548E-640A-2CF6-3B39-EB02F1F27F4E}"/>
                </a:ext>
              </a:extLst>
            </p:cNvPr>
            <p:cNvSpPr/>
            <p:nvPr/>
          </p:nvSpPr>
          <p:spPr>
            <a:xfrm rot="16200000">
              <a:off x="-1274165" y="4371084"/>
              <a:ext cx="2903927" cy="286217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합병증</a:t>
              </a:r>
              <a:r>
                <a:rPr lang="en-US" altLang="ko-KR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</a:t>
              </a:r>
              <a:r>
                <a:rPr lang="en-US" altLang="ko-KR" sz="1100" b="1" dirty="0" err="1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기반</a:t>
              </a:r>
              <a:r>
                <a:rPr lang="en-US" altLang="ko-KR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 </a:t>
              </a:r>
              <a:r>
                <a:rPr lang="ko-KR" altLang="en-US" sz="1100" b="1" dirty="0">
                  <a:solidFill>
                    <a:srgbClr val="1B763C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병기</a:t>
              </a:r>
              <a:r>
                <a:rPr lang="en-US" altLang="ko-KR" sz="1100" dirty="0">
                  <a:solidFill>
                    <a:srgbClr val="1B763C"/>
                  </a:solidFill>
                </a:rPr>
                <a:t> </a:t>
              </a:r>
              <a:r>
                <a:rPr lang="en-US" altLang="ko-KR" sz="1100" dirty="0">
                  <a:solidFill>
                    <a:srgbClr val="1B763C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Malgun Gothic" pitchFamily="34" charset="-120"/>
                </a:rPr>
                <a:t>(Complication</a:t>
              </a:r>
              <a:r>
                <a:rPr lang="ko-KR" altLang="en-US" sz="1100" dirty="0">
                  <a:solidFill>
                    <a:srgbClr val="1B763C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Malgun Gothic" pitchFamily="34" charset="-120"/>
                </a:rPr>
                <a:t> </a:t>
              </a:r>
              <a:r>
                <a:rPr lang="en-US" altLang="ko-KR" sz="1100" dirty="0">
                  <a:solidFill>
                    <a:srgbClr val="1B763C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Malgun Gothic" pitchFamily="34" charset="-120"/>
                </a:rPr>
                <a:t>Stage)</a:t>
              </a:r>
              <a:endParaRPr kumimoji="1" lang="ko-KR" altLang="en-US" sz="1100" dirty="0">
                <a:solidFill>
                  <a:srgbClr val="1B763C"/>
                </a:solidFill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F2607A0E-0000-AB0E-71C0-57F89E5957BD}"/>
              </a:ext>
            </a:extLst>
          </p:cNvPr>
          <p:cNvSpPr txBox="1"/>
          <p:nvPr/>
        </p:nvSpPr>
        <p:spPr>
          <a:xfrm>
            <a:off x="8946178" y="6474271"/>
            <a:ext cx="3434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Diabetes &amp; Metabolism Journal 2025;49(6):1141-1154.</a:t>
            </a:r>
          </a:p>
        </p:txBody>
      </p:sp>
    </p:spTree>
    <p:extLst>
      <p:ext uri="{BB962C8B-B14F-4D97-AF65-F5344CB8AC3E}">
        <p14:creationId xmlns:p14="http://schemas.microsoft.com/office/powerpoint/2010/main" val="6941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D4AC8-77BB-E6F3-DB1E-B2A8CD68C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>
            <a:extLst>
              <a:ext uri="{FF2B5EF4-FFF2-40B4-BE49-F238E27FC236}">
                <a16:creationId xmlns:a16="http://schemas.microsoft.com/office/drawing/2014/main" id="{B9752F48-57A0-7A6A-87A5-A3E52E26A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"/>
            <a:ext cx="12192000" cy="9869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7841B7-8D17-5FCE-C216-FC2DF4F93FBE}"/>
              </a:ext>
            </a:extLst>
          </p:cNvPr>
          <p:cNvSpPr txBox="1"/>
          <p:nvPr/>
        </p:nvSpPr>
        <p:spPr>
          <a:xfrm>
            <a:off x="208835" y="1959242"/>
            <a:ext cx="23686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ko-KR" altLang="en-US" sz="2000" b="1" spc="-80" dirty="0" err="1">
                <a:solidFill>
                  <a:srgbClr val="1B763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병인론</a:t>
            </a:r>
            <a:endParaRPr lang="en-US" altLang="ko-KR" sz="2000" spc="-80" dirty="0">
              <a:solidFill>
                <a:srgbClr val="1B763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E71F0-8C7B-7CCE-D36A-A689D95D2EE2}"/>
              </a:ext>
            </a:extLst>
          </p:cNvPr>
          <p:cNvSpPr txBox="1"/>
          <p:nvPr/>
        </p:nvSpPr>
        <p:spPr>
          <a:xfrm>
            <a:off x="227736" y="2326725"/>
            <a:ext cx="27130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ko-KR" sz="140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Pathophysiology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5FB9F4-ABE8-6915-29E4-262130D48D26}"/>
              </a:ext>
            </a:extLst>
          </p:cNvPr>
          <p:cNvSpPr txBox="1"/>
          <p:nvPr/>
        </p:nvSpPr>
        <p:spPr>
          <a:xfrm>
            <a:off x="223651" y="2812128"/>
            <a:ext cx="4823158" cy="724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심한 인슐린 </a:t>
            </a:r>
            <a:r>
              <a:rPr kumimoji="1" lang="ko-KR" altLang="en-US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분비능</a:t>
            </a:r>
            <a:r>
              <a:rPr kumimoji="1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 혹은 </a:t>
            </a:r>
            <a:endParaRPr kumimoji="1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algun Gothic" panose="020B0503020000020004" pitchFamily="34" charset="-127"/>
              <a:ea typeface="Malgun Gothic" panose="020B0503020000020004" pitchFamily="34" charset="-127"/>
              <a:cs typeface="+mn-cs"/>
            </a:endParaRPr>
          </a:p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인슐린 감수성의 중대한 장애</a:t>
            </a:r>
            <a:endParaRPr kumimoji="1" lang="ko-KR" altLang="en-US" sz="17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algun Gothic" panose="020B0503020000020004" pitchFamily="34" charset="-127"/>
              <a:ea typeface="Malgun Gothic" panose="020B0503020000020004" pitchFamily="34" charset="-127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A3B52D-0B68-58CE-648A-2F933BE8BB45}"/>
              </a:ext>
            </a:extLst>
          </p:cNvPr>
          <p:cNvSpPr txBox="1"/>
          <p:nvPr/>
        </p:nvSpPr>
        <p:spPr>
          <a:xfrm>
            <a:off x="6364528" y="1959242"/>
            <a:ext cx="23686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ko-KR" altLang="en-US" sz="2000" b="1" spc="-80" dirty="0">
                <a:solidFill>
                  <a:srgbClr val="1B763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동반합병증</a:t>
            </a:r>
            <a:endParaRPr lang="en-US" altLang="ko-KR" sz="2000" spc="-80" dirty="0">
              <a:solidFill>
                <a:srgbClr val="1B763C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FFE2BF-3773-234E-2352-2B5A98EFB53F}"/>
              </a:ext>
            </a:extLst>
          </p:cNvPr>
          <p:cNvSpPr txBox="1"/>
          <p:nvPr/>
        </p:nvSpPr>
        <p:spPr>
          <a:xfrm>
            <a:off x="6394068" y="2367069"/>
            <a:ext cx="27130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ko-KR" sz="140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Diabetic Complications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EA6E725-1CAA-824C-8C97-F3A6372D5BBB}"/>
              </a:ext>
            </a:extLst>
          </p:cNvPr>
          <p:cNvSpPr txBox="1"/>
          <p:nvPr/>
        </p:nvSpPr>
        <p:spPr>
          <a:xfrm>
            <a:off x="6384774" y="2812128"/>
            <a:ext cx="4769334" cy="724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진행되었거나 악화 중인 </a:t>
            </a:r>
            <a:endParaRPr kumimoji="1" lang="en-US" altLang="ko-KR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Malgun Gothic" panose="020B0503020000020004" pitchFamily="34" charset="-127"/>
              <a:ea typeface="Malgun Gothic" panose="020B0503020000020004" pitchFamily="34" charset="-127"/>
              <a:cs typeface="+mn-cs"/>
            </a:endParaRPr>
          </a:p>
          <a:p>
            <a:pPr marL="0" marR="0" lvl="0" indent="0" defTabSz="914400" rtl="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미세혈관</a:t>
            </a:r>
            <a:r>
              <a:rPr kumimoji="1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·</a:t>
            </a:r>
            <a:r>
              <a:rPr kumimoji="1" lang="ko-KR" altLang="en-US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대혈관</a:t>
            </a:r>
            <a:r>
              <a:rPr kumimoji="1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+mn-cs"/>
              </a:rPr>
              <a:t> 합병증의 동반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8A0C0CFA-86AA-C956-6F6F-ADCEED38DA91}"/>
              </a:ext>
            </a:extLst>
          </p:cNvPr>
          <p:cNvSpPr txBox="1">
            <a:spLocks/>
          </p:cNvSpPr>
          <p:nvPr/>
        </p:nvSpPr>
        <p:spPr>
          <a:xfrm>
            <a:off x="200878" y="297533"/>
            <a:ext cx="8469604" cy="45243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ko-KR" altLang="en-US" sz="2600" b="1" spc="-100" dirty="0" err="1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중증당뇨병이란</a:t>
            </a:r>
            <a:r>
              <a:rPr kumimoji="1" lang="en-US" altLang="ko-KR" sz="2600" b="1" spc="-100" dirty="0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?</a:t>
            </a:r>
            <a:endParaRPr kumimoji="1" lang="ko-KR" altLang="en-US" sz="2600" b="1" dirty="0">
              <a:solidFill>
                <a:srgbClr val="1B763C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A0FE4E-B8FB-116D-904B-7B7BA58BE11B}"/>
              </a:ext>
            </a:extLst>
          </p:cNvPr>
          <p:cNvSpPr txBox="1"/>
          <p:nvPr/>
        </p:nvSpPr>
        <p:spPr>
          <a:xfrm>
            <a:off x="213361" y="1165413"/>
            <a:ext cx="81333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accent3">
                    <a:lumMod val="50000"/>
                  </a:schemeClr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아래 두 축의 중대한 장애로 정의된다</a:t>
            </a:r>
            <a:r>
              <a:rPr lang="en-US" altLang="ko-KR" sz="1400" dirty="0">
                <a:solidFill>
                  <a:schemeClr val="accent3">
                    <a:lumMod val="50000"/>
                  </a:schemeClr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.</a:t>
            </a:r>
            <a:endParaRPr kumimoji="1" lang="en-US" altLang="ko-KR" sz="1400" dirty="0">
              <a:solidFill>
                <a:schemeClr val="accent3">
                  <a:lumMod val="50000"/>
                </a:schemeClr>
              </a:solidFill>
              <a:latin typeface="Malgun Gothic Semilight" panose="020B0503020000020004" pitchFamily="34" charset="-127"/>
              <a:ea typeface="Malgun Gothic Semilight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28" name="모서리가 둥근 직사각형 27">
            <a:extLst>
              <a:ext uri="{FF2B5EF4-FFF2-40B4-BE49-F238E27FC236}">
                <a16:creationId xmlns:a16="http://schemas.microsoft.com/office/drawing/2014/main" id="{E06F4B9C-E28E-CD8F-100D-CE59876CBFFC}"/>
              </a:ext>
            </a:extLst>
          </p:cNvPr>
          <p:cNvSpPr/>
          <p:nvPr/>
        </p:nvSpPr>
        <p:spPr>
          <a:xfrm>
            <a:off x="6523459" y="4263693"/>
            <a:ext cx="5318139" cy="1922931"/>
          </a:xfrm>
          <a:prstGeom prst="roundRect">
            <a:avLst>
              <a:gd name="adj" fmla="val 13539"/>
            </a:avLst>
          </a:prstGeom>
          <a:solidFill>
            <a:srgbClr val="F1F5EE"/>
          </a:solidFill>
          <a:ln w="2540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632AED-C67D-D6FA-6D75-85856693E06B}"/>
              </a:ext>
            </a:extLst>
          </p:cNvPr>
          <p:cNvSpPr txBox="1"/>
          <p:nvPr/>
        </p:nvSpPr>
        <p:spPr>
          <a:xfrm>
            <a:off x="6732254" y="4423684"/>
            <a:ext cx="4925107" cy="152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B763C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심장혈관 </a:t>
            </a:r>
            <a:r>
              <a:rPr kumimoji="1" lang="en-US" altLang="ko-KR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 </a:t>
            </a: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뇌혈관 </a:t>
            </a:r>
            <a:r>
              <a:rPr kumimoji="1" lang="en-US" altLang="ko-KR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 </a:t>
            </a: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말초동맥질환</a:t>
            </a:r>
            <a:endParaRPr kumimoji="1" lang="en-US" altLang="ko-KR" sz="1600" spc="-150" dirty="0">
              <a:solidFill>
                <a:schemeClr val="accent3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lnSpc>
                <a:spcPct val="150000"/>
              </a:lnSpc>
              <a:buClr>
                <a:srgbClr val="1B763C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증상을 동반한 심부전</a:t>
            </a:r>
            <a:endParaRPr kumimoji="1" lang="en-US" altLang="ko-KR" sz="1600" spc="-150" dirty="0">
              <a:solidFill>
                <a:schemeClr val="accent3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lnSpc>
                <a:spcPct val="150000"/>
              </a:lnSpc>
              <a:buClr>
                <a:srgbClr val="1B763C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ko-KR" altLang="en-US" sz="1600" spc="-150" dirty="0" err="1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거대단백뇨</a:t>
            </a: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en-US" altLang="ko-KR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 </a:t>
            </a:r>
            <a:r>
              <a:rPr kumimoji="1" lang="en" altLang="ko-KR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stage 3 </a:t>
            </a: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이상 </a:t>
            </a:r>
            <a:r>
              <a:rPr kumimoji="1" lang="ko-KR" altLang="en-US" sz="1600" spc="-150" dirty="0" err="1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신장애</a:t>
            </a:r>
            <a:endParaRPr kumimoji="1" lang="en-US" altLang="ko-KR" sz="1600" spc="-150" dirty="0">
              <a:solidFill>
                <a:schemeClr val="accent3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lnSpc>
                <a:spcPct val="150000"/>
              </a:lnSpc>
              <a:buClr>
                <a:srgbClr val="1B763C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조절되지 않거나 진행 중인 망막병증 </a:t>
            </a:r>
            <a:r>
              <a:rPr kumimoji="1" lang="en-US" altLang="ko-KR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· </a:t>
            </a:r>
            <a:r>
              <a:rPr kumimoji="1" lang="ko-KR" altLang="en-US" sz="1600" spc="-15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신경병증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9932C6A0-D666-175B-3BE9-48215E74094F}"/>
              </a:ext>
            </a:extLst>
          </p:cNvPr>
          <p:cNvCxnSpPr>
            <a:cxnSpLocks/>
          </p:cNvCxnSpPr>
          <p:nvPr/>
        </p:nvCxnSpPr>
        <p:spPr>
          <a:xfrm>
            <a:off x="6096000" y="1989222"/>
            <a:ext cx="0" cy="4510314"/>
          </a:xfrm>
          <a:prstGeom prst="line">
            <a:avLst/>
          </a:prstGeom>
          <a:ln w="6350">
            <a:solidFill>
              <a:srgbClr val="1A76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모서리가 둥근 직사각형 9">
            <a:extLst>
              <a:ext uri="{FF2B5EF4-FFF2-40B4-BE49-F238E27FC236}">
                <a16:creationId xmlns:a16="http://schemas.microsoft.com/office/drawing/2014/main" id="{16861B63-F655-947A-C46E-81A2AD6FDB6E}"/>
              </a:ext>
            </a:extLst>
          </p:cNvPr>
          <p:cNvSpPr/>
          <p:nvPr/>
        </p:nvSpPr>
        <p:spPr>
          <a:xfrm>
            <a:off x="350402" y="4263695"/>
            <a:ext cx="5318139" cy="1628084"/>
          </a:xfrm>
          <a:prstGeom prst="roundRect">
            <a:avLst/>
          </a:prstGeom>
          <a:solidFill>
            <a:srgbClr val="F0F4EE"/>
          </a:solidFill>
          <a:ln w="2540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1DE248-937B-AF95-A0B4-36CCF46B15ED}"/>
              </a:ext>
            </a:extLst>
          </p:cNvPr>
          <p:cNvSpPr txBox="1"/>
          <p:nvPr/>
        </p:nvSpPr>
        <p:spPr>
          <a:xfrm>
            <a:off x="566260" y="4369896"/>
            <a:ext cx="4946383" cy="1254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  <a:buClr>
                <a:srgbClr val="1B763C"/>
              </a:buClr>
            </a:pPr>
            <a:r>
              <a:rPr kumimoji="1" lang="ko-KR" altLang="en-US" b="1" dirty="0">
                <a:solidFill>
                  <a:srgbClr val="095C43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정량적 기준</a:t>
            </a:r>
            <a:endParaRPr kumimoji="1" lang="en-US" altLang="ko-KR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lnSpc>
                <a:spcPct val="150000"/>
              </a:lnSpc>
              <a:buClr>
                <a:srgbClr val="1B763C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en" altLang="ko-KR" sz="16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C-peptide </a:t>
            </a:r>
            <a:r>
              <a:rPr kumimoji="1" lang="en" altLang="ko-KR" sz="1600" b="1" dirty="0">
                <a:solidFill>
                  <a:srgbClr val="1A763C"/>
                </a:solidFill>
              </a:rPr>
              <a:t>&lt;</a:t>
            </a:r>
            <a:r>
              <a:rPr kumimoji="1" lang="en" altLang="ko-KR" sz="1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kumimoji="1" lang="en" altLang="ko-KR" sz="1600" b="1" dirty="0">
                <a:solidFill>
                  <a:srgbClr val="1A763C"/>
                </a:solidFill>
              </a:rPr>
              <a:t>0.6 ng/mL</a:t>
            </a:r>
          </a:p>
          <a:p>
            <a:pPr marL="285750" indent="-285750">
              <a:lnSpc>
                <a:spcPct val="150000"/>
              </a:lnSpc>
              <a:buClr>
                <a:srgbClr val="1B763C"/>
              </a:buClr>
              <a:buSzPct val="120000"/>
              <a:buFont typeface="Arial" panose="020B0604020202020204" pitchFamily="34" charset="0"/>
              <a:buChar char="•"/>
            </a:pPr>
            <a:r>
              <a:rPr kumimoji="1" lang="ko-KR" altLang="en-US" sz="16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하루 인슐린 요구량 </a:t>
            </a:r>
            <a:r>
              <a:rPr kumimoji="1" lang="ko-KR" altLang="en-US" sz="1600" b="1" dirty="0">
                <a:solidFill>
                  <a:srgbClr val="1A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≥ </a:t>
            </a:r>
            <a:r>
              <a:rPr kumimoji="1" lang="en-US" altLang="ko-KR" sz="1600" b="1" dirty="0">
                <a:solidFill>
                  <a:srgbClr val="1A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1 </a:t>
            </a:r>
            <a:r>
              <a:rPr kumimoji="1" lang="en" altLang="ko-KR" sz="1600" b="1" dirty="0">
                <a:solidFill>
                  <a:srgbClr val="1A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U/kg</a:t>
            </a: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439D5142-F8D2-6323-5397-3B2EC56EB478}"/>
              </a:ext>
            </a:extLst>
          </p:cNvPr>
          <p:cNvSpPr/>
          <p:nvPr/>
        </p:nvSpPr>
        <p:spPr>
          <a:xfrm>
            <a:off x="3577297" y="1688723"/>
            <a:ext cx="1922930" cy="1922930"/>
          </a:xfrm>
          <a:prstGeom prst="ellipse">
            <a:avLst/>
          </a:prstGeom>
          <a:solidFill>
            <a:srgbClr val="F0F4EE">
              <a:alpha val="4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84249836-6F6D-84E5-69C9-14EEECFB9D3C}"/>
              </a:ext>
            </a:extLst>
          </p:cNvPr>
          <p:cNvSpPr/>
          <p:nvPr/>
        </p:nvSpPr>
        <p:spPr>
          <a:xfrm>
            <a:off x="9758013" y="1688723"/>
            <a:ext cx="1922930" cy="1922930"/>
          </a:xfrm>
          <a:prstGeom prst="ellipse">
            <a:avLst/>
          </a:prstGeom>
          <a:solidFill>
            <a:srgbClr val="F0F4E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E93A2F-D7D4-7D05-7914-58FF0A0BD9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330" t="10935" r="11788" b="8762"/>
          <a:stretch>
            <a:fillRect/>
          </a:stretch>
        </p:blipFill>
        <p:spPr>
          <a:xfrm>
            <a:off x="10682614" y="1904340"/>
            <a:ext cx="725238" cy="936918"/>
          </a:xfrm>
          <a:prstGeom prst="rect">
            <a:avLst/>
          </a:prstGeom>
          <a:effectLst>
            <a:outerShdw blurRad="64655" dist="38100" dir="2400000" sx="95000" sy="95000" algn="ctr" rotWithShape="0">
              <a:schemeClr val="bg2">
                <a:lumMod val="75000"/>
                <a:alpha val="70000"/>
              </a:schemeClr>
            </a:outerShdw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12E1146-7E9F-DEBD-88E6-6DF183BAEA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04" t="21733" r="23720" b="21553"/>
          <a:stretch>
            <a:fillRect/>
          </a:stretch>
        </p:blipFill>
        <p:spPr>
          <a:xfrm>
            <a:off x="9972018" y="2424503"/>
            <a:ext cx="830564" cy="936919"/>
          </a:xfrm>
          <a:prstGeom prst="rect">
            <a:avLst/>
          </a:prstGeom>
          <a:effectLst>
            <a:outerShdw blurRad="63500" dist="38100" dir="2400000" sx="95000" sy="95000" algn="ctr" rotWithShape="0">
              <a:schemeClr val="bg2">
                <a:lumMod val="75000"/>
                <a:alpha val="70000"/>
              </a:schemeClr>
            </a:outerShdw>
          </a:effectLst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7A9C4048-E969-7836-B742-B1D9097183F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089532" y="249476"/>
            <a:ext cx="881076" cy="49927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3411368-7880-5341-219D-A62F891B3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8182" y="1943934"/>
            <a:ext cx="881161" cy="1412508"/>
          </a:xfrm>
          <a:prstGeom prst="rect">
            <a:avLst/>
          </a:prstGeom>
          <a:effectLst>
            <a:outerShdw blurRad="63500" dist="50800" dir="2400000" sx="95000" sy="95000" algn="ctr" rotWithShape="0">
              <a:schemeClr val="bg2">
                <a:lumMod val="75000"/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742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E4E91F-E99E-8CF6-0D74-E240615BC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304179C-6B64-ADDA-4ED7-CCF45FDFE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"/>
            <a:ext cx="12192000" cy="98694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0DD7DF9F-4048-0605-1F65-077404B4E992}"/>
              </a:ext>
            </a:extLst>
          </p:cNvPr>
          <p:cNvSpPr txBox="1">
            <a:spLocks/>
          </p:cNvSpPr>
          <p:nvPr/>
        </p:nvSpPr>
        <p:spPr>
          <a:xfrm>
            <a:off x="200878" y="297533"/>
            <a:ext cx="8469604" cy="452432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kumimoji="1" lang="ko-KR" altLang="en-US" sz="2600" b="1" spc="-100" dirty="0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내분비내과 전문의료의 의뢰 기준</a:t>
            </a:r>
            <a:endParaRPr kumimoji="1" lang="ko-KR" altLang="en-US" sz="2600" b="1" dirty="0">
              <a:solidFill>
                <a:srgbClr val="1B763C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991D6E-9608-81AE-C931-5BB178A54772}"/>
              </a:ext>
            </a:extLst>
          </p:cNvPr>
          <p:cNvSpPr txBox="1"/>
          <p:nvPr/>
        </p:nvSpPr>
        <p:spPr>
          <a:xfrm>
            <a:off x="213361" y="1165413"/>
            <a:ext cx="10354403" cy="724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 err="1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중증당뇨병의</a:t>
            </a:r>
            <a:r>
              <a:rPr lang="ko-KR" altLang="en-US" dirty="0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 기준에 해당되는 환자이면서</a:t>
            </a:r>
            <a:r>
              <a:rPr lang="en-US" altLang="ko-KR" dirty="0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, </a:t>
            </a:r>
            <a:r>
              <a:rPr lang="ko-KR" altLang="en-US" dirty="0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혈당 조절이 어렵거나 질병이 진행하는 경우</a:t>
            </a:r>
            <a:r>
              <a:rPr lang="en-US" altLang="ko-KR" dirty="0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kumimoji="1" lang="ko-KR" altLang="en-US" b="1" dirty="0">
                <a:solidFill>
                  <a:srgbClr val="1B763C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Arial" panose="020B0604020202020204" pitchFamily="34" charset="0"/>
              </a:rPr>
              <a:t>내분비내과 혹은 당뇨병 전문의료의 의뢰를 권고</a:t>
            </a:r>
            <a:r>
              <a:rPr kumimoji="1" lang="ko-KR" altLang="en-US" dirty="0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합니다</a:t>
            </a:r>
            <a:r>
              <a:rPr kumimoji="1" lang="en-US" altLang="ko-KR" dirty="0">
                <a:solidFill>
                  <a:srgbClr val="404040"/>
                </a:solidFill>
                <a:latin typeface="Malgun Gothic Semilight" panose="020B0503020000020004" pitchFamily="34" charset="-127"/>
                <a:ea typeface="Malgun Gothic Semilight" panose="020B0503020000020004" pitchFamily="34" charset="-12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모서리가 둥근 직사각형 20">
            <a:extLst>
              <a:ext uri="{FF2B5EF4-FFF2-40B4-BE49-F238E27FC236}">
                <a16:creationId xmlns:a16="http://schemas.microsoft.com/office/drawing/2014/main" id="{D2CBF2B9-4AE6-A16C-CBEE-EFF4E4397A80}"/>
              </a:ext>
            </a:extLst>
          </p:cNvPr>
          <p:cNvSpPr/>
          <p:nvPr/>
        </p:nvSpPr>
        <p:spPr>
          <a:xfrm>
            <a:off x="313767" y="2092856"/>
            <a:ext cx="8830236" cy="696710"/>
          </a:xfrm>
          <a:prstGeom prst="roundRect">
            <a:avLst/>
          </a:prstGeom>
          <a:solidFill>
            <a:srgbClr val="F1F5EE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4B8DC0-3F30-7958-F910-30D8C7F46982}"/>
              </a:ext>
            </a:extLst>
          </p:cNvPr>
          <p:cNvSpPr txBox="1"/>
          <p:nvPr/>
        </p:nvSpPr>
        <p:spPr>
          <a:xfrm>
            <a:off x="1171989" y="2279629"/>
            <a:ext cx="63182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500" b="1" spc="-100" dirty="0" err="1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다회</a:t>
            </a:r>
            <a:r>
              <a:rPr kumimoji="1" lang="ko-KR" altLang="en-US" sz="1500" b="1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인슐린 치료가</a:t>
            </a:r>
            <a:r>
              <a:rPr kumimoji="1" lang="en-US" altLang="ko-KR" sz="1500" b="1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</a:t>
            </a:r>
            <a:r>
              <a:rPr kumimoji="1" lang="ko-KR" altLang="en-US" sz="1500" b="1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필요한</a:t>
            </a:r>
            <a:r>
              <a:rPr kumimoji="1" lang="ko-KR" altLang="en-US" sz="1500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당뇨병과 </a:t>
            </a:r>
            <a:r>
              <a:rPr kumimoji="1" lang="ko-KR" altLang="en-US" sz="1500" b="1" spc="-100" dirty="0" err="1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췌도부전</a:t>
            </a:r>
            <a:r>
              <a:rPr kumimoji="1" lang="ko-KR" altLang="en-US" sz="1500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당뇨병</a:t>
            </a:r>
            <a:r>
              <a:rPr kumimoji="1" lang="en-US" altLang="ko-KR" sz="1500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 (</a:t>
            </a:r>
            <a:r>
              <a:rPr kumimoji="1" lang="ko-KR" altLang="en-US" sz="1500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췌장장애 포함</a:t>
            </a:r>
            <a:r>
              <a:rPr kumimoji="1" lang="en-US" altLang="ko-KR" sz="1500" spc="-100" dirty="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)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89D1B11-D350-39F2-119C-3E746FCA588E}"/>
              </a:ext>
            </a:extLst>
          </p:cNvPr>
          <p:cNvSpPr>
            <a:spLocks/>
          </p:cNvSpPr>
          <p:nvPr/>
        </p:nvSpPr>
        <p:spPr>
          <a:xfrm>
            <a:off x="658001" y="2261211"/>
            <a:ext cx="360000" cy="360000"/>
          </a:xfrm>
          <a:prstGeom prst="ellipse">
            <a:avLst/>
          </a:prstGeom>
          <a:solidFill>
            <a:srgbClr val="1A7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모서리가 둥근 직사각형 23">
            <a:extLst>
              <a:ext uri="{FF2B5EF4-FFF2-40B4-BE49-F238E27FC236}">
                <a16:creationId xmlns:a16="http://schemas.microsoft.com/office/drawing/2014/main" id="{809AA287-ADD8-8912-5946-380BA7B0F331}"/>
              </a:ext>
            </a:extLst>
          </p:cNvPr>
          <p:cNvSpPr/>
          <p:nvPr/>
        </p:nvSpPr>
        <p:spPr>
          <a:xfrm>
            <a:off x="313765" y="2903527"/>
            <a:ext cx="8830236" cy="696710"/>
          </a:xfrm>
          <a:prstGeom prst="roundRect">
            <a:avLst/>
          </a:prstGeom>
          <a:solidFill>
            <a:srgbClr val="F1F5EE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40ABB9-5A44-2338-E7F1-04AB07F3BDA5}"/>
              </a:ext>
            </a:extLst>
          </p:cNvPr>
          <p:cNvSpPr txBox="1"/>
          <p:nvPr/>
        </p:nvSpPr>
        <p:spPr>
          <a:xfrm>
            <a:off x="1171989" y="3090300"/>
            <a:ext cx="81211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조절되지 않는 고혈당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 </a:t>
            </a:r>
            <a:r>
              <a:rPr lang="en-US" altLang="ko-KR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: 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인슐린이나 경구약 </a:t>
            </a:r>
            <a:r>
              <a:rPr lang="en-US" altLang="ko-KR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3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제 이상 치료에도 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당화혈색소 </a:t>
            </a:r>
            <a:r>
              <a:rPr lang="en-US" altLang="ko-KR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8.0% 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이상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인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 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경우</a:t>
            </a:r>
            <a:endParaRPr kumimoji="1" lang="en-US" altLang="ko-KR" sz="1500" spc="-100">
              <a:solidFill>
                <a:schemeClr val="accent3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B2FCB144-A215-47E1-95A8-729AAC6E6638}"/>
              </a:ext>
            </a:extLst>
          </p:cNvPr>
          <p:cNvSpPr/>
          <p:nvPr/>
        </p:nvSpPr>
        <p:spPr>
          <a:xfrm>
            <a:off x="658001" y="3071882"/>
            <a:ext cx="360000" cy="360000"/>
          </a:xfrm>
          <a:prstGeom prst="ellipse">
            <a:avLst/>
          </a:prstGeom>
          <a:solidFill>
            <a:srgbClr val="1A7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모서리가 둥근 직사각형 24">
            <a:extLst>
              <a:ext uri="{FF2B5EF4-FFF2-40B4-BE49-F238E27FC236}">
                <a16:creationId xmlns:a16="http://schemas.microsoft.com/office/drawing/2014/main" id="{35D9DFDA-2AB6-A719-4779-6B28973EF351}"/>
              </a:ext>
            </a:extLst>
          </p:cNvPr>
          <p:cNvSpPr/>
          <p:nvPr/>
        </p:nvSpPr>
        <p:spPr>
          <a:xfrm>
            <a:off x="313765" y="3714198"/>
            <a:ext cx="8830235" cy="696710"/>
          </a:xfrm>
          <a:prstGeom prst="roundRect">
            <a:avLst/>
          </a:prstGeom>
          <a:solidFill>
            <a:srgbClr val="F1F5EE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1F4C98-1763-BFE0-C721-076BC77E1C37}"/>
              </a:ext>
            </a:extLst>
          </p:cNvPr>
          <p:cNvSpPr txBox="1"/>
          <p:nvPr/>
        </p:nvSpPr>
        <p:spPr>
          <a:xfrm>
            <a:off x="1171989" y="3900971"/>
            <a:ext cx="78647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3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년 이내 중증 저혈당 </a:t>
            </a:r>
            <a:r>
              <a:rPr lang="en-US" altLang="ko-KR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: 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응급실 내원 혹은 타인의 도움으로 회복된 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저혈당이 발생한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 경우</a:t>
            </a:r>
            <a:endParaRPr kumimoji="1" lang="en-US" altLang="ko-KR" sz="1500" spc="-100">
              <a:solidFill>
                <a:schemeClr val="accent3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9586A525-8E9C-5AAD-CEED-5ED65C0C1449}"/>
              </a:ext>
            </a:extLst>
          </p:cNvPr>
          <p:cNvSpPr/>
          <p:nvPr/>
        </p:nvSpPr>
        <p:spPr>
          <a:xfrm>
            <a:off x="658001" y="3882553"/>
            <a:ext cx="360000" cy="360000"/>
          </a:xfrm>
          <a:prstGeom prst="ellipse">
            <a:avLst/>
          </a:prstGeom>
          <a:solidFill>
            <a:srgbClr val="1A7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모서리가 둥근 직사각형 26">
            <a:extLst>
              <a:ext uri="{FF2B5EF4-FFF2-40B4-BE49-F238E27FC236}">
                <a16:creationId xmlns:a16="http://schemas.microsoft.com/office/drawing/2014/main" id="{FB7DC1EC-6BFE-AFE0-1D94-F74EFDD8717D}"/>
              </a:ext>
            </a:extLst>
          </p:cNvPr>
          <p:cNvSpPr/>
          <p:nvPr/>
        </p:nvSpPr>
        <p:spPr>
          <a:xfrm>
            <a:off x="313767" y="4524869"/>
            <a:ext cx="8830233" cy="696710"/>
          </a:xfrm>
          <a:prstGeom prst="roundRect">
            <a:avLst/>
          </a:prstGeom>
          <a:solidFill>
            <a:srgbClr val="F1F5EE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DB518D-AFCD-FA8D-BFB6-6385D8D6792B}"/>
              </a:ext>
            </a:extLst>
          </p:cNvPr>
          <p:cNvSpPr txBox="1"/>
          <p:nvPr/>
        </p:nvSpPr>
        <p:spPr>
          <a:xfrm>
            <a:off x="1171989" y="4711642"/>
            <a:ext cx="461969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고혈당 급성합병증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 </a:t>
            </a:r>
            <a:r>
              <a:rPr lang="en-US" altLang="ko-KR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(DKA/HHS)</a:t>
            </a:r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이 의심되는 경우</a:t>
            </a: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FFEA7FB2-FD00-8002-157C-7DEF1E73C7EF}"/>
              </a:ext>
            </a:extLst>
          </p:cNvPr>
          <p:cNvSpPr/>
          <p:nvPr/>
        </p:nvSpPr>
        <p:spPr>
          <a:xfrm>
            <a:off x="658001" y="4693224"/>
            <a:ext cx="360000" cy="360000"/>
          </a:xfrm>
          <a:prstGeom prst="ellipse">
            <a:avLst/>
          </a:prstGeom>
          <a:solidFill>
            <a:srgbClr val="1A7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모서리가 둥근 직사각형 21">
            <a:extLst>
              <a:ext uri="{FF2B5EF4-FFF2-40B4-BE49-F238E27FC236}">
                <a16:creationId xmlns:a16="http://schemas.microsoft.com/office/drawing/2014/main" id="{ED990644-8B5B-9E7C-F725-4CEFADD43D68}"/>
              </a:ext>
            </a:extLst>
          </p:cNvPr>
          <p:cNvSpPr/>
          <p:nvPr/>
        </p:nvSpPr>
        <p:spPr>
          <a:xfrm>
            <a:off x="313767" y="5335541"/>
            <a:ext cx="8830233" cy="1175906"/>
          </a:xfrm>
          <a:prstGeom prst="roundRect">
            <a:avLst>
              <a:gd name="adj" fmla="val 9646"/>
            </a:avLst>
          </a:prstGeom>
          <a:solidFill>
            <a:srgbClr val="F1F5EE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66B0FC-5532-62D0-4E75-B43DCCEC7B13}"/>
              </a:ext>
            </a:extLst>
          </p:cNvPr>
          <p:cNvSpPr txBox="1"/>
          <p:nvPr/>
        </p:nvSpPr>
        <p:spPr>
          <a:xfrm>
            <a:off x="4770073" y="5481546"/>
            <a:ext cx="335328" cy="333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>
                <a:solidFill>
                  <a:schemeClr val="accent3">
                    <a:lumMod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예</a:t>
            </a:r>
            <a:r>
              <a:rPr lang="en-US" altLang="ko-KR" sz="1200" b="1">
                <a:solidFill>
                  <a:schemeClr val="accent3">
                    <a:lumMod val="75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)</a:t>
            </a:r>
            <a:endParaRPr lang="ko-KR" altLang="en-US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99863E-05B4-254C-575E-CAE1051C8344}"/>
              </a:ext>
            </a:extLst>
          </p:cNvPr>
          <p:cNvSpPr txBox="1"/>
          <p:nvPr/>
        </p:nvSpPr>
        <p:spPr>
          <a:xfrm>
            <a:off x="1171989" y="5521940"/>
            <a:ext cx="339154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진행되거나 조절되지 않는 </a:t>
            </a:r>
            <a:r>
              <a:rPr lang="ko-KR" altLang="en-US" sz="1500" b="1" spc="-100">
                <a:solidFill>
                  <a:schemeClr val="accent3">
                    <a:lumMod val="50000"/>
                  </a:schemeClr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만성 합병증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289A9046-4EB0-7489-A760-8C0EB9B19A5A}"/>
              </a:ext>
            </a:extLst>
          </p:cNvPr>
          <p:cNvSpPr/>
          <p:nvPr/>
        </p:nvSpPr>
        <p:spPr>
          <a:xfrm>
            <a:off x="658001" y="5503522"/>
            <a:ext cx="360000" cy="360000"/>
          </a:xfrm>
          <a:prstGeom prst="ellipse">
            <a:avLst/>
          </a:prstGeom>
          <a:solidFill>
            <a:srgbClr val="1A7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600" b="1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ko-KR" alt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9C0E9B2D-9C70-60D8-0280-FB8880099A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816" b="5308"/>
          <a:stretch>
            <a:fillRect/>
          </a:stretch>
        </p:blipFill>
        <p:spPr>
          <a:xfrm>
            <a:off x="9255443" y="3627145"/>
            <a:ext cx="2936557" cy="32308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A43B908-4957-2534-DB8E-8BCDA08F3AD4}"/>
              </a:ext>
            </a:extLst>
          </p:cNvPr>
          <p:cNvSpPr txBox="1"/>
          <p:nvPr/>
        </p:nvSpPr>
        <p:spPr>
          <a:xfrm>
            <a:off x="5029198" y="5504356"/>
            <a:ext cx="3234266" cy="795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-100" normalizeH="0" noProof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단백뇨의 지속적 증가</a:t>
            </a:r>
            <a:r>
              <a:rPr kumimoji="0" lang="en-US" altLang="ko-KR" sz="1200" b="0" i="0" u="none" strike="noStrike" kern="1200" cap="none" spc="-100" normalizeH="0" noProof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, </a:t>
            </a:r>
          </a:p>
          <a:p>
            <a:pPr marL="0" marR="0" lvl="0" indent="0" defTabSz="914400" rtl="0" eaLnBrk="1" fontAlgn="auto" latinLnBrk="1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-100" normalizeH="0" noProof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증상 호전이 없는 말초신경병증 증상</a:t>
            </a:r>
            <a:r>
              <a:rPr kumimoji="0" lang="en-US" altLang="ko-KR" sz="1200" b="0" i="0" u="none" strike="noStrike" kern="1200" cap="none" spc="-100" normalizeH="0" noProof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, </a:t>
            </a:r>
          </a:p>
          <a:p>
            <a:pPr marL="0" marR="0" lvl="0" indent="0" defTabSz="914400" rtl="0" eaLnBrk="1" fontAlgn="auto" latinLnBrk="1" hangingPunct="1">
              <a:lnSpc>
                <a:spcPts val="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-100" normalizeH="0" noProof="0">
                <a:ln>
                  <a:noFill/>
                </a:ln>
                <a:solidFill>
                  <a:srgbClr val="196B24">
                    <a:lumMod val="50000"/>
                  </a:srgbClr>
                </a:solidFill>
                <a:effectLst/>
                <a:uLnTx/>
                <a:uFillTx/>
                <a:latin typeface="Malgun Gothic" panose="020B0503020000020004" pitchFamily="34" charset="-127"/>
                <a:ea typeface="Malgun Gothic" panose="020B0503020000020004" pitchFamily="34" charset="-127"/>
                <a:cs typeface="Malgun Gothic" pitchFamily="34" charset="-120"/>
              </a:rPr>
              <a:t>조절되지 않는 고혈압 혹은 이상지질혈증 등</a:t>
            </a:r>
            <a:endParaRPr kumimoji="0" lang="ko-KR" altLang="en-US" sz="1200" b="0" i="0" u="none" strike="noStrike" kern="1200" cap="none" spc="-100" normalizeH="0" noProof="0">
              <a:ln>
                <a:noFill/>
              </a:ln>
              <a:solidFill>
                <a:srgbClr val="196B24">
                  <a:lumMod val="50000"/>
                </a:srgbClr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AAFA1E-E9C8-B647-1068-909B754582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089532" y="249476"/>
            <a:ext cx="881076" cy="4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72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395</Words>
  <Application>Microsoft Office PowerPoint</Application>
  <PresentationFormat>와이드스크린</PresentationFormat>
  <Paragraphs>72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Malgun Gothic</vt:lpstr>
      <vt:lpstr>Malgun Gothic</vt:lpstr>
      <vt:lpstr>Malgun Gothic Semilight</vt:lpstr>
      <vt:lpstr>Arial</vt:lpstr>
      <vt:lpstr>Office 테마</vt:lpstr>
      <vt:lpstr>중증 당뇨병     </vt:lpstr>
      <vt:lpstr>당뇨병의 Grade-Stage Classification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사용자 2</dc:creator>
  <cp:lastModifiedBy>Nam Hoon Kim</cp:lastModifiedBy>
  <cp:revision>41</cp:revision>
  <dcterms:created xsi:type="dcterms:W3CDTF">2026-08-19T02:26:17Z</dcterms:created>
  <dcterms:modified xsi:type="dcterms:W3CDTF">2026-09-02T22:11:20Z</dcterms:modified>
</cp:coreProperties>
</file>